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3"/>
  </p:notesMasterIdLst>
  <p:handoutMasterIdLst>
    <p:handoutMasterId r:id="rId204"/>
  </p:handoutMasterIdLst>
  <p:sldIdLst>
    <p:sldId id="256" r:id="rId2"/>
    <p:sldId id="295" r:id="rId3"/>
    <p:sldId id="486" r:id="rId4"/>
    <p:sldId id="487" r:id="rId5"/>
    <p:sldId id="296" r:id="rId6"/>
    <p:sldId id="298" r:id="rId7"/>
    <p:sldId id="302" r:id="rId8"/>
    <p:sldId id="446" r:id="rId9"/>
    <p:sldId id="445" r:id="rId10"/>
    <p:sldId id="299" r:id="rId11"/>
    <p:sldId id="301" r:id="rId12"/>
    <p:sldId id="424" r:id="rId13"/>
    <p:sldId id="427" r:id="rId14"/>
    <p:sldId id="425" r:id="rId15"/>
    <p:sldId id="421" r:id="rId16"/>
    <p:sldId id="435" r:id="rId17"/>
    <p:sldId id="428" r:id="rId18"/>
    <p:sldId id="431" r:id="rId19"/>
    <p:sldId id="433" r:id="rId20"/>
    <p:sldId id="436" r:id="rId21"/>
    <p:sldId id="437" r:id="rId22"/>
    <p:sldId id="434" r:id="rId23"/>
    <p:sldId id="438" r:id="rId24"/>
    <p:sldId id="308" r:id="rId25"/>
    <p:sldId id="440" r:id="rId26"/>
    <p:sldId id="441" r:id="rId27"/>
    <p:sldId id="303" r:id="rId28"/>
    <p:sldId id="306" r:id="rId29"/>
    <p:sldId id="310" r:id="rId30"/>
    <p:sldId id="314" r:id="rId31"/>
    <p:sldId id="315" r:id="rId32"/>
    <p:sldId id="319" r:id="rId33"/>
    <p:sldId id="320" r:id="rId34"/>
    <p:sldId id="322" r:id="rId35"/>
    <p:sldId id="452" r:id="rId36"/>
    <p:sldId id="451" r:id="rId37"/>
    <p:sldId id="450" r:id="rId38"/>
    <p:sldId id="453" r:id="rId39"/>
    <p:sldId id="456" r:id="rId40"/>
    <p:sldId id="454" r:id="rId41"/>
    <p:sldId id="455" r:id="rId42"/>
    <p:sldId id="326" r:id="rId43"/>
    <p:sldId id="488" r:id="rId44"/>
    <p:sldId id="327" r:id="rId45"/>
    <p:sldId id="448" r:id="rId46"/>
    <p:sldId id="447" r:id="rId47"/>
    <p:sldId id="328" r:id="rId48"/>
    <p:sldId id="330" r:id="rId49"/>
    <p:sldId id="369" r:id="rId50"/>
    <p:sldId id="370" r:id="rId51"/>
    <p:sldId id="366" r:id="rId52"/>
    <p:sldId id="465" r:id="rId53"/>
    <p:sldId id="466" r:id="rId54"/>
    <p:sldId id="467" r:id="rId55"/>
    <p:sldId id="468" r:id="rId56"/>
    <p:sldId id="470" r:id="rId57"/>
    <p:sldId id="471" r:id="rId58"/>
    <p:sldId id="472" r:id="rId59"/>
    <p:sldId id="473" r:id="rId60"/>
    <p:sldId id="474" r:id="rId61"/>
    <p:sldId id="495" r:id="rId62"/>
    <p:sldId id="364" r:id="rId63"/>
    <p:sldId id="496" r:id="rId64"/>
    <p:sldId id="376" r:id="rId65"/>
    <p:sldId id="415" r:id="rId66"/>
    <p:sldId id="411" r:id="rId67"/>
    <p:sldId id="413" r:id="rId68"/>
    <p:sldId id="414" r:id="rId69"/>
    <p:sldId id="416" r:id="rId70"/>
    <p:sldId id="353" r:id="rId71"/>
    <p:sldId id="377" r:id="rId72"/>
    <p:sldId id="378" r:id="rId73"/>
    <p:sldId id="489" r:id="rId74"/>
    <p:sldId id="394" r:id="rId75"/>
    <p:sldId id="395" r:id="rId76"/>
    <p:sldId id="396" r:id="rId77"/>
    <p:sldId id="443" r:id="rId78"/>
    <p:sldId id="444" r:id="rId79"/>
    <p:sldId id="457" r:id="rId80"/>
    <p:sldId id="400" r:id="rId81"/>
    <p:sldId id="392" r:id="rId82"/>
    <p:sldId id="404" r:id="rId83"/>
    <p:sldId id="497" r:id="rId84"/>
    <p:sldId id="405" r:id="rId85"/>
    <p:sldId id="499" r:id="rId86"/>
    <p:sldId id="498" r:id="rId87"/>
    <p:sldId id="402" r:id="rId88"/>
    <p:sldId id="500" r:id="rId89"/>
    <p:sldId id="458" r:id="rId90"/>
    <p:sldId id="408" r:id="rId91"/>
    <p:sldId id="501" r:id="rId92"/>
    <p:sldId id="406" r:id="rId93"/>
    <p:sldId id="493" r:id="rId94"/>
    <p:sldId id="478" r:id="rId95"/>
    <p:sldId id="479" r:id="rId96"/>
    <p:sldId id="475" r:id="rId97"/>
    <p:sldId id="476" r:id="rId98"/>
    <p:sldId id="481" r:id="rId99"/>
    <p:sldId id="480" r:id="rId100"/>
    <p:sldId id="482" r:id="rId101"/>
    <p:sldId id="483" r:id="rId102"/>
    <p:sldId id="484" r:id="rId103"/>
    <p:sldId id="485" r:id="rId104"/>
    <p:sldId id="492" r:id="rId105"/>
    <p:sldId id="491" r:id="rId106"/>
    <p:sldId id="490" r:id="rId107"/>
    <p:sldId id="477" r:id="rId108"/>
    <p:sldId id="398" r:id="rId109"/>
    <p:sldId id="399" r:id="rId110"/>
    <p:sldId id="393" r:id="rId111"/>
    <p:sldId id="389" r:id="rId112"/>
    <p:sldId id="391" r:id="rId113"/>
    <p:sldId id="420" r:id="rId114"/>
    <p:sldId id="417" r:id="rId115"/>
    <p:sldId id="418" r:id="rId116"/>
    <p:sldId id="419" r:id="rId117"/>
    <p:sldId id="390" r:id="rId118"/>
    <p:sldId id="386" r:id="rId119"/>
    <p:sldId id="385" r:id="rId120"/>
    <p:sldId id="383" r:id="rId121"/>
    <p:sldId id="382" r:id="rId122"/>
    <p:sldId id="426" r:id="rId123"/>
    <p:sldId id="381" r:id="rId124"/>
    <p:sldId id="380" r:id="rId125"/>
    <p:sldId id="379" r:id="rId126"/>
    <p:sldId id="439" r:id="rId127"/>
    <p:sldId id="372" r:id="rId128"/>
    <p:sldId id="358" r:id="rId129"/>
    <p:sldId id="371" r:id="rId130"/>
    <p:sldId id="357" r:id="rId131"/>
    <p:sldId id="356" r:id="rId132"/>
    <p:sldId id="374" r:id="rId133"/>
    <p:sldId id="354" r:id="rId134"/>
    <p:sldId id="355" r:id="rId135"/>
    <p:sldId id="349" r:id="rId136"/>
    <p:sldId id="375" r:id="rId137"/>
    <p:sldId id="345" r:id="rId138"/>
    <p:sldId id="459" r:id="rId139"/>
    <p:sldId id="346" r:id="rId140"/>
    <p:sldId id="344" r:id="rId141"/>
    <p:sldId id="331" r:id="rId142"/>
    <p:sldId id="333" r:id="rId143"/>
    <p:sldId id="335" r:id="rId144"/>
    <p:sldId id="336" r:id="rId145"/>
    <p:sldId id="338" r:id="rId146"/>
    <p:sldId id="337" r:id="rId147"/>
    <p:sldId id="332" r:id="rId148"/>
    <p:sldId id="334" r:id="rId149"/>
    <p:sldId id="339" r:id="rId150"/>
    <p:sldId id="340" r:id="rId151"/>
    <p:sldId id="341" r:id="rId152"/>
    <p:sldId id="342" r:id="rId153"/>
    <p:sldId id="343" r:id="rId154"/>
    <p:sldId id="325" r:id="rId155"/>
    <p:sldId id="323" r:id="rId156"/>
    <p:sldId id="316" r:id="rId157"/>
    <p:sldId id="311" r:id="rId158"/>
    <p:sldId id="313" r:id="rId159"/>
    <p:sldId id="432" r:id="rId160"/>
    <p:sldId id="305" r:id="rId161"/>
    <p:sldId id="297" r:id="rId162"/>
    <p:sldId id="269" r:id="rId163"/>
    <p:sldId id="293" r:id="rId164"/>
    <p:sldId id="270" r:id="rId165"/>
    <p:sldId id="271" r:id="rId166"/>
    <p:sldId id="272" r:id="rId167"/>
    <p:sldId id="273" r:id="rId168"/>
    <p:sldId id="275" r:id="rId169"/>
    <p:sldId id="276" r:id="rId170"/>
    <p:sldId id="277" r:id="rId171"/>
    <p:sldId id="278" r:id="rId172"/>
    <p:sldId id="279" r:id="rId173"/>
    <p:sldId id="281" r:id="rId174"/>
    <p:sldId id="282" r:id="rId175"/>
    <p:sldId id="283" r:id="rId176"/>
    <p:sldId id="285" r:id="rId177"/>
    <p:sldId id="284" r:id="rId178"/>
    <p:sldId id="286" r:id="rId179"/>
    <p:sldId id="287" r:id="rId180"/>
    <p:sldId id="288" r:id="rId181"/>
    <p:sldId id="280" r:id="rId182"/>
    <p:sldId id="289" r:id="rId183"/>
    <p:sldId id="290" r:id="rId184"/>
    <p:sldId id="291" r:id="rId185"/>
    <p:sldId id="292" r:id="rId186"/>
    <p:sldId id="274" r:id="rId187"/>
    <p:sldId id="268" r:id="rId188"/>
    <p:sldId id="257" r:id="rId189"/>
    <p:sldId id="267" r:id="rId190"/>
    <p:sldId id="265" r:id="rId191"/>
    <p:sldId id="266" r:id="rId192"/>
    <p:sldId id="442" r:id="rId193"/>
    <p:sldId id="263" r:id="rId194"/>
    <p:sldId id="264" r:id="rId195"/>
    <p:sldId id="258" r:id="rId196"/>
    <p:sldId id="259" r:id="rId197"/>
    <p:sldId id="260" r:id="rId198"/>
    <p:sldId id="502" r:id="rId199"/>
    <p:sldId id="503" r:id="rId200"/>
    <p:sldId id="504" r:id="rId201"/>
    <p:sldId id="505" r:id="rId2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jin Tan" initials="XT" lastIdx="1" clrIdx="0">
    <p:extLst>
      <p:ext uri="{19B8F6BF-5375-455C-9EA6-DF929625EA0E}">
        <p15:presenceInfo xmlns:p15="http://schemas.microsoft.com/office/powerpoint/2012/main" userId="Xiaojin T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>
        <p:scale>
          <a:sx n="100" d="100"/>
          <a:sy n="100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presProps" Target="presProps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8B238-687C-4519-934E-4D01B9524AFD}" type="datetimeFigureOut">
              <a:rPr lang="en-CA" smtClean="0"/>
              <a:t>2020-06-28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50316-25FE-43D7-8A20-2CBEBAC00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1283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24CF4-CE05-4494-8086-891003C63208}" type="datetimeFigureOut">
              <a:rPr lang="en-CA" smtClean="0"/>
              <a:t>2020-06-28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8185F-F242-4C98-903D-C09CD665D2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45050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DEEA7-811A-4FC4-BA6D-53D654A2AE77}" type="datetime1">
              <a:rPr lang="en-CA" smtClean="0"/>
              <a:t>2020-06-28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28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319D-CD90-4BF4-AF52-C9CB4F1457F8}" type="datetime1">
              <a:rPr lang="en-CA" smtClean="0"/>
              <a:t>2020-06-28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807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347F-DE35-4F9A-BA16-E70928C76A5A}" type="datetime1">
              <a:rPr lang="en-CA" smtClean="0"/>
              <a:t>2020-06-28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92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624-D5BA-4404-908D-0BB28DE4F598}" type="datetime1">
              <a:rPr lang="en-CA" smtClean="0"/>
              <a:t>2020-06-28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356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704B6-3DC8-4D69-9E0A-30990137150E}" type="datetime1">
              <a:rPr lang="en-CA" smtClean="0"/>
              <a:t>2020-06-28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994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2940-334B-4453-BF02-C036F75E2A43}" type="datetime1">
              <a:rPr lang="en-CA" smtClean="0"/>
              <a:t>2020-06-28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134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E49-6996-480F-AE39-CC98CCBFB5E1}" type="datetime1">
              <a:rPr lang="en-CA" smtClean="0"/>
              <a:t>2020-06-28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654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78E71-5466-4C88-B04D-410E388B5C02}" type="datetime1">
              <a:rPr lang="en-CA" smtClean="0"/>
              <a:t>2020-06-28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279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ACA5-4819-4F57-8C56-B95FCE5D6505}" type="datetime1">
              <a:rPr lang="en-CA" smtClean="0"/>
              <a:t>2020-06-28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7836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3221-0FA8-403F-AA4A-D3A5D7178DAE}" type="datetime1">
              <a:rPr lang="en-CA" smtClean="0"/>
              <a:t>2020-06-28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06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8A08-5077-4B6A-8832-D4BF355786BA}" type="datetime1">
              <a:rPr lang="en-CA" smtClean="0"/>
              <a:t>2020-06-28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1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16233-64BC-4FF5-A49F-B5B297740515}" type="datetime1">
              <a:rPr lang="en-CA" smtClean="0"/>
              <a:t>2020-06-28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B0CF5-0CD8-4FBA-ABEC-4B7ADB88A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69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94.jp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8.png"/><Relationship Id="rId4" Type="http://schemas.openxmlformats.org/officeDocument/2006/relationships/image" Target="../media/image94.jpg"/><Relationship Id="rId9" Type="http://schemas.openxmlformats.org/officeDocument/2006/relationships/image" Target="../media/image10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8.png"/><Relationship Id="rId7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98.png"/><Relationship Id="rId10" Type="http://schemas.openxmlformats.org/officeDocument/2006/relationships/image" Target="../media/image112.png"/><Relationship Id="rId4" Type="http://schemas.openxmlformats.org/officeDocument/2006/relationships/image" Target="../media/image94.jpg"/><Relationship Id="rId9" Type="http://schemas.openxmlformats.org/officeDocument/2006/relationships/image" Target="../media/image11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8.emf"/><Relationship Id="rId7" Type="http://schemas.openxmlformats.org/officeDocument/2006/relationships/image" Target="../media/image3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117.jpg"/><Relationship Id="rId4" Type="http://schemas.openxmlformats.org/officeDocument/2006/relationships/image" Target="../media/image34.png"/><Relationship Id="rId9" Type="http://schemas.openxmlformats.org/officeDocument/2006/relationships/image" Target="../media/image116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8.emf"/><Relationship Id="rId7" Type="http://schemas.openxmlformats.org/officeDocument/2006/relationships/image" Target="../media/image3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117.jpg"/><Relationship Id="rId4" Type="http://schemas.openxmlformats.org/officeDocument/2006/relationships/image" Target="../media/image34.png"/><Relationship Id="rId9" Type="http://schemas.openxmlformats.org/officeDocument/2006/relationships/image" Target="../media/image116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6.png"/><Relationship Id="rId7" Type="http://schemas.openxmlformats.org/officeDocument/2006/relationships/image" Target="../media/image7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9.emf"/><Relationship Id="rId4" Type="http://schemas.openxmlformats.org/officeDocument/2006/relationships/image" Target="../media/image127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6.png"/><Relationship Id="rId7" Type="http://schemas.openxmlformats.org/officeDocument/2006/relationships/image" Target="../media/image7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9.emf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33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8.emf"/><Relationship Id="rId7" Type="http://schemas.openxmlformats.org/officeDocument/2006/relationships/image" Target="../media/image3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3.jp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8.emf"/><Relationship Id="rId7" Type="http://schemas.openxmlformats.org/officeDocument/2006/relationships/image" Target="../media/image3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3.jp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72.png"/><Relationship Id="rId7" Type="http://schemas.openxmlformats.org/officeDocument/2006/relationships/image" Target="../media/image68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76.png"/><Relationship Id="rId7" Type="http://schemas.openxmlformats.org/officeDocument/2006/relationships/image" Target="../media/image68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Semantic Segmentation for Geophysical Data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altLang="zh-CN" dirty="0" err="1" smtClean="0"/>
              <a:t>Xiaoijn</a:t>
            </a:r>
            <a:r>
              <a:rPr lang="en-US" altLang="zh-CN" dirty="0" smtClean="0"/>
              <a:t> Tan</a:t>
            </a:r>
            <a:r>
              <a:rPr lang="en-CA" altLang="zh-CN" dirty="0" smtClean="0"/>
              <a:t>, </a:t>
            </a:r>
            <a:r>
              <a:rPr lang="en-CA" altLang="zh-CN" dirty="0" err="1" smtClean="0"/>
              <a:t>Eldad</a:t>
            </a:r>
            <a:r>
              <a:rPr lang="en-CA" altLang="zh-CN" dirty="0" smtClean="0"/>
              <a:t> Haber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43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Basic ideas</a:t>
            </a:r>
            <a:endParaRPr lang="en-CA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56" y="4144265"/>
            <a:ext cx="4200525" cy="1990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35" y="3872203"/>
            <a:ext cx="2880675" cy="2420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72203"/>
            <a:ext cx="2793957" cy="228918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478202" y="4949224"/>
            <a:ext cx="307910" cy="266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ight Arrow 8"/>
          <p:cNvSpPr/>
          <p:nvPr/>
        </p:nvSpPr>
        <p:spPr>
          <a:xfrm>
            <a:off x="8092319" y="4965216"/>
            <a:ext cx="307910" cy="266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72886" y="15628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attempting to use similar </a:t>
            </a:r>
            <a:r>
              <a:rPr lang="en-CA" dirty="0" smtClean="0"/>
              <a:t>technology (CNNs) for </a:t>
            </a:r>
            <a:r>
              <a:rPr lang="en-US" altLang="zh-CN" dirty="0" smtClean="0"/>
              <a:t>geological</a:t>
            </a:r>
            <a:r>
              <a:rPr lang="en-CA" dirty="0" smtClean="0"/>
              <a:t> </a:t>
            </a:r>
            <a:r>
              <a:rPr lang="en-CA" dirty="0"/>
              <a:t>segmentation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3042" y="3553878"/>
            <a:ext cx="202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Geophysical images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8982842" y="3553878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Geological </a:t>
            </a:r>
            <a:r>
              <a:rPr lang="en-US" altLang="zh-CN" smtClean="0"/>
              <a:t>unit </a:t>
            </a:r>
            <a:r>
              <a:rPr lang="en-CA" smtClean="0"/>
              <a:t>map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5052423" y="3502871"/>
            <a:ext cx="17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Neural networks</a:t>
            </a:r>
            <a:endParaRPr lang="en-CA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40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smtClean="0"/>
              <a:t>Generative approach  vs</a:t>
            </a:r>
            <a:r>
              <a:rPr lang="en-CA" sz="4000" dirty="0"/>
              <a:t>.  </a:t>
            </a:r>
            <a:r>
              <a:rPr lang="en-CA" sz="4000" dirty="0" smtClean="0"/>
              <a:t>discriminative </a:t>
            </a:r>
            <a:r>
              <a:rPr lang="en-CA" sz="4000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Our method belongs to discriminative approach</a:t>
            </a:r>
          </a:p>
          <a:p>
            <a:r>
              <a:rPr lang="en-CA" dirty="0" smtClean="0"/>
              <a:t>Generative approach</a:t>
            </a:r>
          </a:p>
          <a:p>
            <a:pPr lvl="1"/>
            <a:r>
              <a:rPr lang="en-CA" dirty="0" smtClean="0"/>
              <a:t>Should know how </a:t>
            </a:r>
            <a:r>
              <a:rPr lang="en-CA" dirty="0"/>
              <a:t>the data might have been </a:t>
            </a:r>
            <a:r>
              <a:rPr lang="en-CA" dirty="0" smtClean="0"/>
              <a:t>generated</a:t>
            </a:r>
          </a:p>
          <a:p>
            <a:pPr lvl="1"/>
            <a:r>
              <a:rPr lang="en-CA" dirty="0" smtClean="0"/>
              <a:t>But real </a:t>
            </a:r>
            <a:r>
              <a:rPr lang="en-CA" dirty="0"/>
              <a:t>data is almost always generated from much more complex processes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100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9650"/>
            <a:ext cx="4229100" cy="3171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0325" y="5979319"/>
            <a:ext cx="126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Rock type 3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2524125" y="3995460"/>
            <a:ext cx="126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Rock type 2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514350" y="4293632"/>
            <a:ext cx="126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Rock type 1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49331" y="4810602"/>
            <a:ext cx="241319" cy="409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33700" y="4364792"/>
            <a:ext cx="514350" cy="298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028950" y="5762765"/>
            <a:ext cx="523875" cy="216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870288" y="4810602"/>
            <a:ext cx="1330362" cy="20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50485" y="4563071"/>
            <a:ext cx="501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 shape for the same rock type is not that simple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4535469" y="5807631"/>
            <a:ext cx="741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Not good for segmentation using generative approach to generate new data?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850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5" y="-252413"/>
            <a:ext cx="10515600" cy="1325563"/>
          </a:xfrm>
        </p:spPr>
        <p:txBody>
          <a:bodyPr/>
          <a:lstStyle/>
          <a:p>
            <a:r>
              <a:rPr lang="en-CA" dirty="0" smtClean="0"/>
              <a:t>U-net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500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 based on the fully convolutional </a:t>
            </a:r>
            <a:r>
              <a:rPr lang="en-CA" dirty="0" smtClean="0"/>
              <a:t>network</a:t>
            </a:r>
          </a:p>
          <a:p>
            <a:r>
              <a:rPr lang="en-CA" dirty="0"/>
              <a:t>consists of </a:t>
            </a:r>
            <a:endParaRPr lang="en-CA" dirty="0" smtClean="0"/>
          </a:p>
          <a:p>
            <a:pPr lvl="1"/>
            <a:r>
              <a:rPr lang="en-CA" dirty="0" smtClean="0"/>
              <a:t>a </a:t>
            </a:r>
            <a:r>
              <a:rPr lang="en-CA" dirty="0"/>
              <a:t>contracting </a:t>
            </a:r>
            <a:r>
              <a:rPr lang="en-CA" dirty="0" smtClean="0"/>
              <a:t>path</a:t>
            </a:r>
          </a:p>
          <a:p>
            <a:pPr lvl="2"/>
            <a:r>
              <a:rPr lang="en-CA" dirty="0"/>
              <a:t> the spatial information is reduced </a:t>
            </a:r>
            <a:endParaRPr lang="en-CA" dirty="0" smtClean="0"/>
          </a:p>
          <a:p>
            <a:pPr marL="914400" lvl="2" indent="0">
              <a:buNone/>
            </a:pPr>
            <a:r>
              <a:rPr lang="en-CA" dirty="0" smtClean="0"/>
              <a:t>     while </a:t>
            </a:r>
            <a:r>
              <a:rPr lang="en-CA" dirty="0"/>
              <a:t>feature information is increased</a:t>
            </a:r>
            <a:r>
              <a:rPr lang="en-CA" dirty="0" smtClean="0"/>
              <a:t> </a:t>
            </a:r>
          </a:p>
          <a:p>
            <a:pPr lvl="1"/>
            <a:r>
              <a:rPr lang="en-CA" dirty="0" smtClean="0"/>
              <a:t>an </a:t>
            </a:r>
            <a:r>
              <a:rPr lang="en-CA" dirty="0"/>
              <a:t>expansive </a:t>
            </a:r>
            <a:r>
              <a:rPr lang="en-CA" dirty="0" smtClean="0"/>
              <a:t>path</a:t>
            </a:r>
          </a:p>
          <a:p>
            <a:pPr lvl="2"/>
            <a:r>
              <a:rPr lang="en-CA" dirty="0"/>
              <a:t>combines the feature and </a:t>
            </a:r>
            <a:endParaRPr lang="en-CA" dirty="0" smtClean="0"/>
          </a:p>
          <a:p>
            <a:pPr marL="914400" lvl="2" indent="0">
              <a:buNone/>
            </a:pPr>
            <a:r>
              <a:rPr lang="en-CA" dirty="0"/>
              <a:t> </a:t>
            </a:r>
            <a:r>
              <a:rPr lang="en-CA" dirty="0" smtClean="0"/>
              <a:t>   spatial </a:t>
            </a:r>
            <a:r>
              <a:rPr lang="en-CA" dirty="0"/>
              <a:t>information through </a:t>
            </a:r>
            <a:endParaRPr lang="en-CA" dirty="0" smtClean="0"/>
          </a:p>
          <a:p>
            <a:pPr marL="914400" lvl="2" indent="0">
              <a:buNone/>
            </a:pPr>
            <a:r>
              <a:rPr lang="en-CA" dirty="0"/>
              <a:t> </a:t>
            </a:r>
            <a:r>
              <a:rPr lang="en-CA" dirty="0" smtClean="0"/>
              <a:t>  a </a:t>
            </a:r>
            <a:r>
              <a:rPr lang="en-CA" dirty="0"/>
              <a:t>sequence of up-convolutions and </a:t>
            </a:r>
            <a:endParaRPr lang="en-CA" dirty="0" smtClean="0"/>
          </a:p>
          <a:p>
            <a:pPr marL="914400" lvl="2" indent="0">
              <a:buNone/>
            </a:pPr>
            <a:r>
              <a:rPr lang="en-CA" dirty="0"/>
              <a:t> </a:t>
            </a:r>
            <a:r>
              <a:rPr lang="en-CA" dirty="0" smtClean="0"/>
              <a:t>  concatenations </a:t>
            </a:r>
            <a:r>
              <a:rPr lang="en-CA" dirty="0"/>
              <a:t>with high-resolution </a:t>
            </a:r>
            <a:endParaRPr lang="en-CA" dirty="0" smtClean="0"/>
          </a:p>
          <a:p>
            <a:pPr marL="914400" lvl="2" indent="0">
              <a:buNone/>
            </a:pPr>
            <a:r>
              <a:rPr lang="en-CA" dirty="0"/>
              <a:t> </a:t>
            </a:r>
            <a:r>
              <a:rPr lang="en-CA" dirty="0" smtClean="0"/>
              <a:t>  features </a:t>
            </a:r>
            <a:r>
              <a:rPr lang="en-CA" dirty="0"/>
              <a:t>from the contracting path</a:t>
            </a:r>
            <a:endParaRPr lang="en-CA" dirty="0" smtClean="0"/>
          </a:p>
          <a:p>
            <a:pPr lvl="1"/>
            <a:r>
              <a:rPr lang="en-CA" dirty="0" smtClean="0"/>
              <a:t>gives </a:t>
            </a:r>
            <a:r>
              <a:rPr lang="en-CA" dirty="0"/>
              <a:t>it the u-shaped </a:t>
            </a:r>
            <a:r>
              <a:rPr lang="en-CA" dirty="0" smtClean="0"/>
              <a:t>architecture</a:t>
            </a:r>
          </a:p>
          <a:p>
            <a:pPr lvl="1"/>
            <a:endParaRPr lang="en-CA" dirty="0"/>
          </a:p>
          <a:p>
            <a:pPr lvl="1"/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101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62" y="1073150"/>
            <a:ext cx="6924365" cy="461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9981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change the </a:t>
            </a:r>
            <a:r>
              <a:rPr lang="en-CA" dirty="0" smtClean="0"/>
              <a:t>resolution of </a:t>
            </a:r>
            <a:r>
              <a:rPr lang="en-CA" dirty="0"/>
              <a:t>the network and combine the </a:t>
            </a:r>
            <a:r>
              <a:rPr lang="en-CA" dirty="0" smtClean="0"/>
              <a:t>different </a:t>
            </a:r>
            <a:r>
              <a:rPr lang="en-CA" dirty="0"/>
              <a:t>resolution </a:t>
            </a:r>
            <a:r>
              <a:rPr lang="en-CA" dirty="0" smtClean="0"/>
              <a:t>together</a:t>
            </a:r>
          </a:p>
          <a:p>
            <a:endParaRPr lang="en-CA" dirty="0"/>
          </a:p>
          <a:p>
            <a:r>
              <a:rPr lang="en-CA" dirty="0"/>
              <a:t>has to be tuned carefully in order to classify objects at di</a:t>
            </a:r>
            <a:br>
              <a:rPr lang="en-CA" dirty="0"/>
            </a:br>
            <a:r>
              <a:rPr lang="en-CA" dirty="0" err="1"/>
              <a:t>erent</a:t>
            </a:r>
            <a:r>
              <a:rPr lang="en-CA" dirty="0"/>
              <a:t> scales.</a:t>
            </a:r>
          </a:p>
        </p:txBody>
      </p:sp>
    </p:spTree>
    <p:extLst>
      <p:ext uri="{BB962C8B-B14F-4D97-AF65-F5344CB8AC3E}">
        <p14:creationId xmlns:p14="http://schemas.microsoft.com/office/powerpoint/2010/main" val="121580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Pattern formation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Stable uniform state in a kinetic system can become unstable when you add </a:t>
            </a:r>
            <a:r>
              <a:rPr lang="en-CA" dirty="0" smtClean="0"/>
              <a:t>diffusion</a:t>
            </a:r>
          </a:p>
          <a:p>
            <a:r>
              <a:rPr lang="en-CA" dirty="0"/>
              <a:t>Diffusion driven pattern 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73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geostatistics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Nonstationary distance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103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2324100"/>
            <a:ext cx="6038850" cy="628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4425" y="3079749"/>
            <a:ext cx="7334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MR10"/>
              </a:rPr>
              <a:t>account for not only the similarity between the </a:t>
            </a:r>
            <a:r>
              <a:rPr lang="en-CA" dirty="0" smtClean="0">
                <a:latin typeface="CMR10"/>
              </a:rPr>
              <a:t>data events</a:t>
            </a:r>
            <a:r>
              <a:rPr lang="en-CA" dirty="0">
                <a:latin typeface="CMR10"/>
              </a:rPr>
              <a:t>, but also the spatial distance between them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42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22"/>
            <a:ext cx="5190836" cy="39031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636" y="47879"/>
            <a:ext cx="5045364" cy="3793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43" y="3462999"/>
            <a:ext cx="4515001" cy="3395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5281" y="365125"/>
            <a:ext cx="145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Cropped area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2410690" y="4791167"/>
            <a:ext cx="186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Too many classes!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29444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25" y="-17721"/>
            <a:ext cx="8079949" cy="6075621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709612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Show largest 12 classes!</a:t>
            </a:r>
          </a:p>
          <a:p>
            <a:endParaRPr lang="en-CA" dirty="0" smtClean="0"/>
          </a:p>
          <a:p>
            <a:r>
              <a:rPr lang="en-CA" dirty="0" smtClean="0"/>
              <a:t>Combine these 12 classes</a:t>
            </a:r>
          </a:p>
          <a:p>
            <a:r>
              <a:rPr lang="en-CA" dirty="0" smtClean="0"/>
              <a:t>Into 4 classes visually!</a:t>
            </a:r>
          </a:p>
          <a:p>
            <a:endParaRPr lang="en-CA" dirty="0" smtClean="0"/>
          </a:p>
          <a:p>
            <a:r>
              <a:rPr lang="en-CA" dirty="0" smtClean="0"/>
              <a:t>Class 1 (43.29%): 86, 88, 106, 65, 169</a:t>
            </a:r>
          </a:p>
          <a:p>
            <a:r>
              <a:rPr lang="en-CA" dirty="0"/>
              <a:t>Class 2 (11.56%): </a:t>
            </a:r>
            <a:r>
              <a:rPr lang="en-CA" dirty="0" smtClean="0"/>
              <a:t>195</a:t>
            </a:r>
          </a:p>
          <a:p>
            <a:r>
              <a:rPr lang="en-CA" dirty="0" smtClean="0"/>
              <a:t>Class 3 (19.40%): 104, 94 </a:t>
            </a:r>
          </a:p>
          <a:p>
            <a:r>
              <a:rPr lang="en-CA" dirty="0" smtClean="0"/>
              <a:t>(between channels)</a:t>
            </a:r>
          </a:p>
          <a:p>
            <a:r>
              <a:rPr lang="en-CA" dirty="0" smtClean="0"/>
              <a:t>Class 4 </a:t>
            </a:r>
            <a:r>
              <a:rPr lang="en-CA" dirty="0"/>
              <a:t>(11.26%): 168, 60, </a:t>
            </a:r>
            <a:r>
              <a:rPr lang="en-CA" dirty="0" smtClean="0"/>
              <a:t>182 </a:t>
            </a:r>
          </a:p>
          <a:p>
            <a:r>
              <a:rPr lang="en-CA" dirty="0" smtClean="0"/>
              <a:t>(channels)</a:t>
            </a:r>
          </a:p>
          <a:p>
            <a:endParaRPr lang="en-US" dirty="0" smtClean="0"/>
          </a:p>
          <a:p>
            <a:r>
              <a:rPr lang="en-US" dirty="0" smtClean="0"/>
              <a:t>86: granodiorite (weak to moderate magnetic)</a:t>
            </a:r>
          </a:p>
          <a:p>
            <a:r>
              <a:rPr lang="en-US" dirty="0" smtClean="0"/>
              <a:t>104: sediments (weak)</a:t>
            </a:r>
          </a:p>
          <a:p>
            <a:r>
              <a:rPr lang="en-US" dirty="0" smtClean="0"/>
              <a:t>195: </a:t>
            </a:r>
            <a:r>
              <a:rPr lang="en-US" dirty="0" err="1" smtClean="0"/>
              <a:t>Tonalite</a:t>
            </a:r>
            <a:r>
              <a:rPr lang="en-US" dirty="0" smtClean="0"/>
              <a:t> (weak to moderate)</a:t>
            </a:r>
          </a:p>
          <a:p>
            <a:r>
              <a:rPr lang="en-US" dirty="0" smtClean="0"/>
              <a:t>88:  </a:t>
            </a:r>
            <a:r>
              <a:rPr lang="en-US" dirty="0" smtClean="0">
                <a:solidFill>
                  <a:srgbClr val="FF0000"/>
                </a:solidFill>
              </a:rPr>
              <a:t>Walk lake intrusive complex </a:t>
            </a:r>
            <a:r>
              <a:rPr lang="en-US" dirty="0" smtClean="0"/>
              <a:t>(</a:t>
            </a:r>
            <a:r>
              <a:rPr lang="en-US" dirty="0" err="1" smtClean="0"/>
              <a:t>hightly</a:t>
            </a:r>
            <a:r>
              <a:rPr lang="en-US" dirty="0" smtClean="0"/>
              <a:t> magnetic) </a:t>
            </a:r>
            <a:endParaRPr lang="en-CA" dirty="0"/>
          </a:p>
          <a:p>
            <a:r>
              <a:rPr lang="en-US" dirty="0" smtClean="0"/>
              <a:t>94: </a:t>
            </a:r>
            <a:r>
              <a:rPr lang="en-US" dirty="0" err="1" smtClean="0"/>
              <a:t>volcaniclastic</a:t>
            </a:r>
            <a:r>
              <a:rPr lang="en-US" dirty="0" smtClean="0"/>
              <a:t> (weakly magnetic)</a:t>
            </a:r>
          </a:p>
          <a:p>
            <a:r>
              <a:rPr lang="en-US" dirty="0" smtClean="0"/>
              <a:t>168 : </a:t>
            </a:r>
            <a:r>
              <a:rPr lang="en-US" dirty="0" smtClean="0">
                <a:solidFill>
                  <a:srgbClr val="FF0000"/>
                </a:solidFill>
              </a:rPr>
              <a:t>Komatiite (strongly magnetic, important)</a:t>
            </a:r>
          </a:p>
          <a:p>
            <a:r>
              <a:rPr lang="en-US" dirty="0" smtClean="0"/>
              <a:t>60 : </a:t>
            </a:r>
            <a:r>
              <a:rPr lang="en-US" altLang="zh-CN" dirty="0" smtClean="0">
                <a:solidFill>
                  <a:srgbClr val="FF0000"/>
                </a:solidFill>
              </a:rPr>
              <a:t>Komatiite</a:t>
            </a:r>
          </a:p>
          <a:p>
            <a:r>
              <a:rPr lang="en-US" altLang="zh-CN" dirty="0" smtClean="0"/>
              <a:t>106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like 86</a:t>
            </a:r>
          </a:p>
          <a:p>
            <a:r>
              <a:rPr lang="en-US" altLang="zh-CN" dirty="0" smtClean="0"/>
              <a:t>65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like 86</a:t>
            </a:r>
          </a:p>
          <a:p>
            <a:r>
              <a:rPr lang="en-US" altLang="zh-CN" dirty="0" smtClean="0"/>
              <a:t>182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slightly different 168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basalt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moderate to strong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169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104 sediments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weak to moderate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83612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7053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Note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02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854"/>
            <a:ext cx="4817096" cy="361282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36" y="-27268"/>
            <a:ext cx="4843545" cy="36326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36" y="3223671"/>
            <a:ext cx="4845772" cy="3634329"/>
          </a:xfrm>
        </p:spPr>
      </p:pic>
      <p:sp>
        <p:nvSpPr>
          <p:cNvPr id="8" name="TextBox 7"/>
          <p:cNvSpPr txBox="1"/>
          <p:nvPr/>
        </p:nvSpPr>
        <p:spPr>
          <a:xfrm>
            <a:off x="9338532" y="172429"/>
            <a:ext cx="2963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# layers = 2 + smoothing layer</a:t>
            </a:r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9347048" y="646164"/>
            <a:ext cx="369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</a:t>
            </a:r>
            <a:r>
              <a:rPr lang="en-US" altLang="zh-CN" dirty="0" smtClean="0"/>
              <a:t>channels </a:t>
            </a:r>
            <a:r>
              <a:rPr lang="en-CA" altLang="zh-CN" dirty="0" smtClean="0"/>
              <a:t>in last layer = 32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56606" y="1504262"/>
            <a:ext cx="292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Accuracy </a:t>
            </a:r>
            <a:r>
              <a:rPr lang="en-US" dirty="0"/>
              <a:t>= </a:t>
            </a:r>
            <a:r>
              <a:rPr lang="en-US" dirty="0" smtClean="0"/>
              <a:t>87.34%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671"/>
            <a:ext cx="4845772" cy="363432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73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70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data vs. natural images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srgbClr val="FF0000"/>
                </a:solidFill>
              </a:rPr>
              <a:t>Data inconsistency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scarcity 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complexity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0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854"/>
            <a:ext cx="4817096" cy="361282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36" y="-27268"/>
            <a:ext cx="4843545" cy="36326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36" y="3223671"/>
            <a:ext cx="4845772" cy="3634329"/>
          </a:xfrm>
        </p:spPr>
      </p:pic>
      <p:sp>
        <p:nvSpPr>
          <p:cNvPr id="8" name="TextBox 7"/>
          <p:cNvSpPr txBox="1"/>
          <p:nvPr/>
        </p:nvSpPr>
        <p:spPr>
          <a:xfrm>
            <a:off x="9338532" y="172429"/>
            <a:ext cx="2963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# layers = 2 + smoothing layer</a:t>
            </a:r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9347048" y="646164"/>
            <a:ext cx="369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</a:t>
            </a:r>
            <a:r>
              <a:rPr lang="en-US" altLang="zh-CN" dirty="0" smtClean="0"/>
              <a:t>channels </a:t>
            </a:r>
            <a:r>
              <a:rPr lang="en-CA" altLang="zh-CN" dirty="0" smtClean="0"/>
              <a:t>in last layer = 32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56606" y="1504262"/>
            <a:ext cx="292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Accuracy </a:t>
            </a:r>
            <a:r>
              <a:rPr lang="en-US" dirty="0"/>
              <a:t>= </a:t>
            </a:r>
            <a:r>
              <a:rPr lang="en-US" dirty="0" smtClean="0"/>
              <a:t>87.34%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671"/>
            <a:ext cx="4845772" cy="363432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2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</a:t>
            </a:r>
            <a:r>
              <a:rPr lang="en-CA" dirty="0" smtClean="0"/>
              <a:t>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2969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7141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 smtClean="0">
                <a:latin typeface="CMR10"/>
              </a:rPr>
              <a:t>Diffusion-Reaction </a:t>
            </a:r>
            <a:r>
              <a:rPr lang="en-CA" dirty="0">
                <a:latin typeface="CMR10"/>
              </a:rPr>
              <a:t>equation</a:t>
            </a:r>
            <a:r>
              <a:rPr lang="en-US" altLang="zh-CN" b="1" dirty="0" smtClean="0"/>
              <a:t> 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dirty="0" smtClean="0">
                  <a:ea typeface="Cambria Math" panose="02040503050406030204" pitchFamily="18" charset="0"/>
                </a:endParaRPr>
              </a:p>
              <a:p>
                <a:endParaRPr lang="en-CA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 smtClean="0">
                  <a:ea typeface="Cambria Math" panose="02040503050406030204" pitchFamily="18" charset="0"/>
                </a:endParaRPr>
              </a:p>
              <a:p>
                <a:endParaRPr lang="en-CA" dirty="0" smtClean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CA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14901" y="1438930"/>
            <a:ext cx="5173200" cy="1384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/>
              <a:t>Diffusion term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 smtClean="0"/>
              <a:t>Stable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 smtClean="0"/>
              <a:t>Diffuse, Globally connected</a:t>
            </a:r>
            <a:endParaRPr lang="en-CA" sz="2800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3752851" y="2131428"/>
            <a:ext cx="1162050" cy="70487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20100" y="2937292"/>
            <a:ext cx="2244012" cy="523220"/>
          </a:xfrm>
          <a:prstGeom prst="rect">
            <a:avLst/>
          </a:prstGeom>
          <a:noFill/>
          <a:ln w="539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dirty="0" smtClean="0"/>
              <a:t>Reaction term</a:t>
            </a:r>
            <a:endParaRPr lang="en-CA" sz="28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7181850" y="3121957"/>
            <a:ext cx="1238250" cy="76945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649483" y="3991931"/>
            <a:ext cx="4833387" cy="830997"/>
          </a:xfrm>
          <a:prstGeom prst="rect">
            <a:avLst/>
          </a:prstGeom>
          <a:ln w="539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400" dirty="0">
                <a:latin typeface="CMR10"/>
              </a:rPr>
              <a:t>a diagonal convolution </a:t>
            </a:r>
            <a:r>
              <a:rPr lang="en-CA" sz="2400" dirty="0" smtClean="0">
                <a:latin typeface="CMR10"/>
              </a:rPr>
              <a:t>operator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400" dirty="0" smtClean="0">
                <a:latin typeface="CMR10"/>
              </a:rPr>
              <a:t>Imitate heat equations</a:t>
            </a:r>
            <a:endParaRPr lang="en-CA" sz="2400" dirty="0"/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5407417" y="4407430"/>
            <a:ext cx="1242066" cy="9183"/>
          </a:xfrm>
          <a:prstGeom prst="straightConnector1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49483" y="5164142"/>
            <a:ext cx="5428217" cy="1384995"/>
          </a:xfrm>
          <a:prstGeom prst="rect">
            <a:avLst/>
          </a:prstGeom>
          <a:noFill/>
          <a:ln w="4762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/>
              <a:t>1D convolution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/>
              <a:t>couples </a:t>
            </a:r>
            <a:r>
              <a:rPr lang="en-CA" sz="2800" dirty="0" smtClean="0"/>
              <a:t>channels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/>
              <a:t>not couple any </a:t>
            </a:r>
            <a:r>
              <a:rPr lang="en-CA" sz="2800" dirty="0" smtClean="0"/>
              <a:t>pixels in space</a:t>
            </a:r>
            <a:endParaRPr lang="en-CA" sz="28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848225" y="5856639"/>
            <a:ext cx="1801258" cy="692498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94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2860062" y="653988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43" name="Rectangle 42"/>
          <p:cNvSpPr/>
          <p:nvPr/>
        </p:nvSpPr>
        <p:spPr>
          <a:xfrm>
            <a:off x="2654950" y="153352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969370" y="153828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263079" y="153352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TextBox 45"/>
          <p:cNvSpPr txBox="1"/>
          <p:nvPr/>
        </p:nvSpPr>
        <p:spPr>
          <a:xfrm>
            <a:off x="343333" y="110501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</a:t>
            </a:r>
            <a:endParaRPr lang="en-CA" dirty="0"/>
          </a:p>
        </p:txBody>
      </p:sp>
      <p:sp>
        <p:nvSpPr>
          <p:cNvPr id="47" name="Right Arrow 46"/>
          <p:cNvSpPr/>
          <p:nvPr/>
        </p:nvSpPr>
        <p:spPr>
          <a:xfrm>
            <a:off x="1978960" y="241934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/>
          <p:cNvSpPr txBox="1"/>
          <p:nvPr/>
        </p:nvSpPr>
        <p:spPr>
          <a:xfrm>
            <a:off x="2461307" y="1156090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49" name="TextBox 48"/>
          <p:cNvSpPr txBox="1"/>
          <p:nvPr/>
        </p:nvSpPr>
        <p:spPr>
          <a:xfrm>
            <a:off x="2838870" y="342852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50" name="TextBox 49"/>
          <p:cNvSpPr txBox="1"/>
          <p:nvPr/>
        </p:nvSpPr>
        <p:spPr>
          <a:xfrm>
            <a:off x="3095531" y="1149906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51" name="Right Arrow 50"/>
          <p:cNvSpPr/>
          <p:nvPr/>
        </p:nvSpPr>
        <p:spPr>
          <a:xfrm>
            <a:off x="3411689" y="2434090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913778" y="2219323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182002" y="2831971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88648" y="3895725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988647" y="3425094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088401" y="2419349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618848" y="2434090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064788" y="2158506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235866" y="2357674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361308" y="2771154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53442" y="3929060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359410" y="253841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141171" y="1009650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824238" y="170816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525372" y="237020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198599" y="154305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63103" y="1553432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9594001" y="906244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893000" y="225328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000" y="2253285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01428" y="3469028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28" y="3469028"/>
                <a:ext cx="4464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5782940" y="147899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097360" y="148375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410197" y="147899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TextBox 90"/>
          <p:cNvSpPr txBox="1"/>
          <p:nvPr/>
        </p:nvSpPr>
        <p:spPr>
          <a:xfrm>
            <a:off x="5589297" y="1101559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92" name="TextBox 91"/>
          <p:cNvSpPr txBox="1"/>
          <p:nvPr/>
        </p:nvSpPr>
        <p:spPr>
          <a:xfrm>
            <a:off x="5966860" y="337399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5" name="TextBox 104"/>
          <p:cNvSpPr txBox="1"/>
          <p:nvPr/>
        </p:nvSpPr>
        <p:spPr>
          <a:xfrm>
            <a:off x="6223521" y="109537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08" name="Rectangle 107"/>
          <p:cNvSpPr/>
          <p:nvPr/>
        </p:nvSpPr>
        <p:spPr>
          <a:xfrm>
            <a:off x="4884632" y="1496282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464065" y="2419349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TextBox 109"/>
          <p:cNvSpPr txBox="1"/>
          <p:nvPr/>
        </p:nvSpPr>
        <p:spPr>
          <a:xfrm>
            <a:off x="4426428" y="1162204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8054514" y="1486721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633947" y="2409788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TextBox 112"/>
          <p:cNvSpPr txBox="1"/>
          <p:nvPr/>
        </p:nvSpPr>
        <p:spPr>
          <a:xfrm>
            <a:off x="7704235" y="1146834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303" y="-2425700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901303" y="-3526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Segmentation layer of iCNN</a:t>
            </a:r>
            <a:endParaRPr lang="en-CA" b="1" dirty="0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9491687" y="3584551"/>
            <a:ext cx="1928813" cy="1589135"/>
          </a:xfrm>
          <a:prstGeom prst="bentUpArrow">
            <a:avLst>
              <a:gd name="adj1" fmla="val 10015"/>
              <a:gd name="adj2" fmla="val 18736"/>
              <a:gd name="adj3" fmla="val 30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8619110" y="4524375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eft Arrow 5"/>
          <p:cNvSpPr/>
          <p:nvPr/>
        </p:nvSpPr>
        <p:spPr>
          <a:xfrm>
            <a:off x="5818314" y="4997006"/>
            <a:ext cx="2356624" cy="273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/>
          <p:cNvSpPr txBox="1"/>
          <p:nvPr/>
        </p:nvSpPr>
        <p:spPr>
          <a:xfrm>
            <a:off x="3694841" y="6012196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segmentation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5" y="1533524"/>
            <a:ext cx="1883649" cy="1881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28" y="4106795"/>
            <a:ext cx="1868143" cy="186515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8164398" y="4293692"/>
            <a:ext cx="2023661" cy="180535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164398" y="3945642"/>
            <a:ext cx="20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Segmentation layer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775753" y="6146912"/>
                <a:ext cx="5091587" cy="661912"/>
              </a:xfrm>
              <a:prstGeom prst="rect">
                <a:avLst/>
              </a:prstGeom>
              <a:ln w="4762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CA" i="1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53" y="6146912"/>
                <a:ext cx="5091587" cy="661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476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601995" y="4897842"/>
                <a:ext cx="50315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995" y="4897842"/>
                <a:ext cx="503150" cy="390748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190886" y="5458198"/>
            <a:ext cx="3630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softmax 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/>
              <a:t> normalized exponential function</a:t>
            </a:r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97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2860062" y="577788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43" name="Rectangle 42"/>
          <p:cNvSpPr/>
          <p:nvPr/>
        </p:nvSpPr>
        <p:spPr>
          <a:xfrm>
            <a:off x="2654950" y="145732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969370" y="146208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263079" y="145732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TextBox 45"/>
          <p:cNvSpPr txBox="1"/>
          <p:nvPr/>
        </p:nvSpPr>
        <p:spPr>
          <a:xfrm>
            <a:off x="343333" y="102881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</a:t>
            </a:r>
            <a:endParaRPr lang="en-CA" dirty="0"/>
          </a:p>
        </p:txBody>
      </p:sp>
      <p:sp>
        <p:nvSpPr>
          <p:cNvPr id="47" name="Right Arrow 46"/>
          <p:cNvSpPr/>
          <p:nvPr/>
        </p:nvSpPr>
        <p:spPr>
          <a:xfrm>
            <a:off x="1978960" y="234314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/>
          <p:cNvSpPr txBox="1"/>
          <p:nvPr/>
        </p:nvSpPr>
        <p:spPr>
          <a:xfrm>
            <a:off x="2461307" y="1079890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49" name="TextBox 48"/>
          <p:cNvSpPr txBox="1"/>
          <p:nvPr/>
        </p:nvSpPr>
        <p:spPr>
          <a:xfrm>
            <a:off x="2838870" y="335232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50" name="TextBox 49"/>
          <p:cNvSpPr txBox="1"/>
          <p:nvPr/>
        </p:nvSpPr>
        <p:spPr>
          <a:xfrm>
            <a:off x="3095531" y="1073706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51" name="Right Arrow 50"/>
          <p:cNvSpPr/>
          <p:nvPr/>
        </p:nvSpPr>
        <p:spPr>
          <a:xfrm>
            <a:off x="3411689" y="2357890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913778" y="2143123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182002" y="2755771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88648" y="3819525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988647" y="3348894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088401" y="2343149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618848" y="2357890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064788" y="2082306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235866" y="2281474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361308" y="2694954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53442" y="3852860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359410" y="246221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141171" y="933450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824238" y="163196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525372" y="229400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198599" y="146685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63103" y="1477232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9594001" y="830044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893000" y="217708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000" y="2177085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01428" y="3392828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28" y="3392828"/>
                <a:ext cx="4464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5782940" y="140279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097360" y="140755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410197" y="140279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TextBox 90"/>
          <p:cNvSpPr txBox="1"/>
          <p:nvPr/>
        </p:nvSpPr>
        <p:spPr>
          <a:xfrm>
            <a:off x="5589297" y="1025359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92" name="TextBox 91"/>
          <p:cNvSpPr txBox="1"/>
          <p:nvPr/>
        </p:nvSpPr>
        <p:spPr>
          <a:xfrm>
            <a:off x="5966860" y="329779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5" name="TextBox 104"/>
          <p:cNvSpPr txBox="1"/>
          <p:nvPr/>
        </p:nvSpPr>
        <p:spPr>
          <a:xfrm>
            <a:off x="6223521" y="101917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08" name="Rectangle 107"/>
          <p:cNvSpPr/>
          <p:nvPr/>
        </p:nvSpPr>
        <p:spPr>
          <a:xfrm>
            <a:off x="4884632" y="1420082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464065" y="2343149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TextBox 109"/>
          <p:cNvSpPr txBox="1"/>
          <p:nvPr/>
        </p:nvSpPr>
        <p:spPr>
          <a:xfrm>
            <a:off x="4426428" y="1086004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8054514" y="1410521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633947" y="2333588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TextBox 112"/>
          <p:cNvSpPr txBox="1"/>
          <p:nvPr/>
        </p:nvSpPr>
        <p:spPr>
          <a:xfrm>
            <a:off x="7704235" y="1070634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303" y="-2501900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937096" y="-388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A similarity measure: cross entropy</a:t>
            </a:r>
            <a:endParaRPr lang="en-CA" b="1" dirty="0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9491687" y="3508351"/>
            <a:ext cx="1928813" cy="1589135"/>
          </a:xfrm>
          <a:prstGeom prst="bentUpArrow">
            <a:avLst>
              <a:gd name="adj1" fmla="val 10015"/>
              <a:gd name="adj2" fmla="val 18736"/>
              <a:gd name="adj3" fmla="val 30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8619110" y="4448175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eft Arrow 5"/>
          <p:cNvSpPr/>
          <p:nvPr/>
        </p:nvSpPr>
        <p:spPr>
          <a:xfrm>
            <a:off x="5818314" y="4920806"/>
            <a:ext cx="2356624" cy="273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/>
          <p:cNvSpPr txBox="1"/>
          <p:nvPr/>
        </p:nvSpPr>
        <p:spPr>
          <a:xfrm>
            <a:off x="3694841" y="5935996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segmentation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5" y="1457324"/>
            <a:ext cx="1883649" cy="1881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28" y="4030595"/>
            <a:ext cx="1868143" cy="186515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8164398" y="4217492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164398" y="3869442"/>
            <a:ext cx="20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Segmentation layer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53355" y="6051602"/>
                <a:ext cx="5091587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CA" i="1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55" y="6051602"/>
                <a:ext cx="5091587" cy="661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764717" y="4245817"/>
                <a:ext cx="50315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17" y="4245817"/>
                <a:ext cx="503150" cy="390748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190886" y="5381998"/>
            <a:ext cx="3630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softmax 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/>
              <a:t> normalized exponential function</a:t>
            </a:r>
          </a:p>
          <a:p>
            <a:endParaRPr lang="en-CA" dirty="0"/>
          </a:p>
        </p:txBody>
      </p:sp>
      <p:sp>
        <p:nvSpPr>
          <p:cNvPr id="3" name="Left-Right Arrow 2"/>
          <p:cNvSpPr/>
          <p:nvPr/>
        </p:nvSpPr>
        <p:spPr>
          <a:xfrm>
            <a:off x="2034890" y="4822051"/>
            <a:ext cx="1941639" cy="3606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7" y="4030595"/>
            <a:ext cx="1868143" cy="18651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8811" y="5115124"/>
            <a:ext cx="1526893" cy="64633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Cross entropy </a:t>
            </a:r>
          </a:p>
          <a:p>
            <a:r>
              <a:rPr lang="en-CA" dirty="0" smtClean="0"/>
              <a:t>for each pixel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166747" y="5914581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true segmentation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966509" y="4245817"/>
                <a:ext cx="399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09" y="4245817"/>
                <a:ext cx="399788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37096" y="6316332"/>
                <a:ext cx="4354654" cy="410497"/>
              </a:xfrm>
              <a:prstGeom prst="rect">
                <a:avLst/>
              </a:prstGeom>
              <a:ln w="6032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𝑡𝑟𝑎𝑐𝑒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96" y="6316332"/>
                <a:ext cx="4354654" cy="410497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  <a:ln w="603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5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674000" y="723900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988420" y="728661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282129" y="723900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ight Arrow 46"/>
          <p:cNvSpPr/>
          <p:nvPr/>
        </p:nvSpPr>
        <p:spPr>
          <a:xfrm>
            <a:off x="1998010" y="1609724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/>
          <p:cNvSpPr txBox="1"/>
          <p:nvPr/>
        </p:nvSpPr>
        <p:spPr>
          <a:xfrm>
            <a:off x="2857920" y="26188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51" name="Right Arrow 50"/>
          <p:cNvSpPr/>
          <p:nvPr/>
        </p:nvSpPr>
        <p:spPr>
          <a:xfrm>
            <a:off x="3430739" y="1624465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932828" y="140969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201052" y="2022346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007698" y="3086100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1007697" y="2615469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107451" y="1609724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637898" y="1624465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083838" y="1348881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254916" y="1548049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380358" y="1961529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72492" y="3119435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378460" y="1728787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160221" y="200025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843288" y="89854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544422" y="156057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217649" y="733425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82153" y="743807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912050" y="1443660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050" y="1443660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20478" y="2659403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78" y="2659403"/>
                <a:ext cx="4464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5801990" y="669369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116410" y="674130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429247" y="669369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TextBox 91"/>
          <p:cNvSpPr txBox="1"/>
          <p:nvPr/>
        </p:nvSpPr>
        <p:spPr>
          <a:xfrm>
            <a:off x="5985910" y="256436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8" name="Rectangle 107"/>
          <p:cNvSpPr/>
          <p:nvPr/>
        </p:nvSpPr>
        <p:spPr>
          <a:xfrm>
            <a:off x="4903682" y="686657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483115" y="1609724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8073564" y="677096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652997" y="1600163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353" y="-3235325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653083" y="-351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Problem setup</a:t>
            </a:r>
            <a:endParaRPr lang="en-CA" b="1" dirty="0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9510737" y="2774926"/>
            <a:ext cx="1928813" cy="1589135"/>
          </a:xfrm>
          <a:prstGeom prst="bentUpArrow">
            <a:avLst>
              <a:gd name="adj1" fmla="val 10015"/>
              <a:gd name="adj2" fmla="val 18736"/>
              <a:gd name="adj3" fmla="val 30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8638160" y="3714750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eft Arrow 5"/>
          <p:cNvSpPr/>
          <p:nvPr/>
        </p:nvSpPr>
        <p:spPr>
          <a:xfrm>
            <a:off x="5837364" y="4187381"/>
            <a:ext cx="2356624" cy="273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/>
          <p:cNvSpPr txBox="1"/>
          <p:nvPr/>
        </p:nvSpPr>
        <p:spPr>
          <a:xfrm>
            <a:off x="3748392" y="5105843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segmentation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" y="723899"/>
            <a:ext cx="1883649" cy="1881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78" y="3297170"/>
            <a:ext cx="1868143" cy="186515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8183448" y="3484067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183448" y="3136017"/>
            <a:ext cx="20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Segmentation layer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72405" y="5224599"/>
                <a:ext cx="5091587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CA" i="1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05" y="5224599"/>
                <a:ext cx="5091587" cy="661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783767" y="3512392"/>
                <a:ext cx="50315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767" y="3512392"/>
                <a:ext cx="503150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209936" y="4648573"/>
            <a:ext cx="3630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softmax 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/>
              <a:t> normalized exponential function</a:t>
            </a:r>
          </a:p>
          <a:p>
            <a:endParaRPr lang="en-CA" dirty="0"/>
          </a:p>
        </p:txBody>
      </p:sp>
      <p:sp>
        <p:nvSpPr>
          <p:cNvPr id="3" name="Left-Right Arrow 2"/>
          <p:cNvSpPr/>
          <p:nvPr/>
        </p:nvSpPr>
        <p:spPr>
          <a:xfrm>
            <a:off x="2053940" y="4088626"/>
            <a:ext cx="1941639" cy="3606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97" y="3297170"/>
            <a:ext cx="1868143" cy="18651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77861" y="4381699"/>
            <a:ext cx="1526893" cy="646331"/>
          </a:xfrm>
          <a:prstGeom prst="rect">
            <a:avLst/>
          </a:prstGeom>
          <a:noFill/>
          <a:ln w="63500">
            <a:noFill/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Cross entropy </a:t>
            </a:r>
          </a:p>
          <a:p>
            <a:r>
              <a:rPr lang="en-CA" dirty="0" smtClean="0"/>
              <a:t>for each pixel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205824" y="5080891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true segmentation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985559" y="3512392"/>
                <a:ext cx="399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59" y="3512392"/>
                <a:ext cx="399788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06166" y="5417170"/>
                <a:ext cx="4354654" cy="410497"/>
              </a:xfrm>
              <a:prstGeom prst="rect">
                <a:avLst/>
              </a:prstGeom>
              <a:ln w="60325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𝑡𝑟𝑎𝑐𝑒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5417170"/>
                <a:ext cx="4354654" cy="410497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  <a:ln w="60325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85797" y="5993404"/>
                <a:ext cx="3680110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dirty="0" smtClean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CA" i="1">
                            <a:latin typeface="Cambria Math" panose="02040503050406030204" pitchFamily="18" charset="0"/>
                          </a:rPr>
                          <m:t>;      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=1,⋯,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CA" dirty="0"/>
                  <a:t> </a:t>
                </a:r>
                <a:r>
                  <a:rPr lang="en-CA" dirty="0" smtClean="0"/>
                  <a:t>,</a:t>
                </a:r>
                <a:endParaRPr lang="en-CA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97" y="5993404"/>
                <a:ext cx="3680110" cy="506870"/>
              </a:xfrm>
              <a:prstGeom prst="rect">
                <a:avLst/>
              </a:prstGeom>
              <a:blipFill>
                <a:blip r:embed="rId10"/>
                <a:stretch>
                  <a:fillRect l="-1325" r="-497" b="-60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804754" y="5774358"/>
                <a:ext cx="41349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CA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CA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CA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CA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54" y="5774358"/>
                <a:ext cx="4134913" cy="8485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40172" y="5793945"/>
            <a:ext cx="7857514" cy="815689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400818" y="6401477"/>
            <a:ext cx="2025234" cy="369332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Regularization term</a:t>
            </a:r>
            <a:endParaRPr lang="en-CA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7793951" y="6373617"/>
            <a:ext cx="606867" cy="21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5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3000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Problem setup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Optimization problem</a:t>
                </a:r>
              </a:p>
              <a:p>
                <a:endParaRPr lang="en-CA" dirty="0" smtClean="0"/>
              </a:p>
              <a:p>
                <a:r>
                  <a:rPr lang="en-CA" dirty="0" smtClean="0"/>
                  <a:t>S training examples </a:t>
                </a:r>
              </a:p>
              <a:p>
                <a:endParaRPr lang="en-CA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      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=1,⋯,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CA" dirty="0" smtClean="0"/>
                  <a:t> </a:t>
                </a:r>
              </a:p>
              <a:p>
                <a:pPr marL="457200" lvl="1" indent="0">
                  <a:buNone/>
                </a:pPr>
                <a:endParaRPr lang="en-CA" dirty="0" smtClean="0"/>
              </a:p>
              <a:p>
                <a:pPr lvl="0"/>
                <a14:m>
                  <m:oMath xmlns:m="http://schemas.openxmlformats.org/officeDocument/2006/math">
                    <m:func>
                      <m:funcPr>
                        <m:ctrlPr>
                          <a:rPr lang="en-CA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sz="2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CA" sz="2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sz="26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2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CA" sz="2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sz="2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2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CA" sz="2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CA" sz="2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CA" sz="2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sz="2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2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CA" sz="2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2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CA" sz="2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2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CA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CA" sz="2600" dirty="0">
                  <a:solidFill>
                    <a:prstClr val="black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2057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26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data vs. natural images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srgbClr val="FF0000"/>
                </a:solidFill>
              </a:rPr>
              <a:t>Data inconsistency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dirty="0" smtClean="0">
                <a:solidFill>
                  <a:prstClr val="black"/>
                </a:solidFill>
              </a:rPr>
              <a:t>e.g. </a:t>
            </a:r>
            <a:r>
              <a:rPr lang="en-CA" dirty="0" smtClean="0">
                <a:solidFill>
                  <a:prstClr val="black"/>
                </a:solidFill>
              </a:rPr>
              <a:t>Magnetic </a:t>
            </a:r>
            <a:r>
              <a:rPr lang="en-CA" dirty="0">
                <a:solidFill>
                  <a:prstClr val="black"/>
                </a:solidFill>
              </a:rPr>
              <a:t>data measured </a:t>
            </a:r>
            <a:r>
              <a:rPr lang="en-CA" dirty="0" smtClean="0">
                <a:solidFill>
                  <a:prstClr val="black"/>
                </a:solidFill>
              </a:rPr>
              <a:t>at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CA" dirty="0">
                <a:solidFill>
                  <a:prstClr val="black"/>
                </a:solidFill>
              </a:rPr>
              <a:t>different </a:t>
            </a:r>
            <a:r>
              <a:rPr lang="en-CA" dirty="0" smtClean="0">
                <a:solidFill>
                  <a:prstClr val="black"/>
                </a:solidFill>
              </a:rPr>
              <a:t>latitudes</a:t>
            </a:r>
            <a:endParaRPr lang="en-CA" dirty="0">
              <a:solidFill>
                <a:prstClr val="black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CA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1690688"/>
            <a:ext cx="5276850" cy="4760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38817" y="1498801"/>
            <a:ext cx="203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</a:t>
            </a:r>
            <a:r>
              <a:rPr lang="en-CA" dirty="0" smtClean="0"/>
              <a:t>ata pre-processing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7157870" y="1501976"/>
            <a:ext cx="19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CMR10"/>
              </a:rPr>
              <a:t>different </a:t>
            </a:r>
            <a:r>
              <a:rPr lang="en-CA" dirty="0">
                <a:latin typeface="CMR10"/>
              </a:rPr>
              <a:t>latitudes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2441897" y="6502239"/>
            <a:ext cx="8732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</a:t>
            </a:r>
            <a:r>
              <a:rPr lang="en-CA" dirty="0"/>
              <a:t>://hs.umt.edu/geosciences/faculty/sheriff/courses/439-applied-magnetics/default.php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4525" y="1498801"/>
            <a:ext cx="2657475" cy="4989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7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Segmentation layer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CA" i="1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r>
                  <a:rPr lang="en-CA" dirty="0" err="1" smtClean="0"/>
                  <a:t>Softmax</a:t>
                </a:r>
                <a:r>
                  <a:rPr lang="en-CA" dirty="0" smtClean="0"/>
                  <a:t> function </a:t>
                </a:r>
              </a:p>
              <a:p>
                <a:pPr lvl="1"/>
                <a:endParaRPr lang="en-CA" dirty="0"/>
              </a:p>
              <a:p>
                <a:pPr lvl="1"/>
                <a:r>
                  <a:rPr lang="en-CA" dirty="0"/>
                  <a:t>normalized exponential function</a:t>
                </a:r>
                <a:endParaRPr lang="en-CA" dirty="0" smtClean="0"/>
              </a:p>
              <a:p>
                <a:endParaRPr lang="en-CA" dirty="0" smtClean="0"/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48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Problem setup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𝑑𝑋𝑏</m:t>
                        </m:r>
                      </m:sup>
                    </m:sSup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CA" dirty="0" smtClean="0"/>
                  <a:t>            where   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𝑊𝑔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𝑊𝑔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5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Data pre-processing</a:t>
            </a:r>
            <a:endParaRPr lang="en-CA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59" y="1690688"/>
            <a:ext cx="5160841" cy="46559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8817" y="1463360"/>
            <a:ext cx="203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</a:t>
            </a:r>
            <a:r>
              <a:rPr lang="en-CA" dirty="0" smtClean="0"/>
              <a:t>ata pre-processing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7129295" y="1467119"/>
            <a:ext cx="19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CMR10"/>
              </a:rPr>
              <a:t>different </a:t>
            </a:r>
            <a:r>
              <a:rPr lang="en-CA" dirty="0">
                <a:latin typeface="CMR10"/>
              </a:rPr>
              <a:t>latitudes</a:t>
            </a:r>
            <a:endParaRPr lang="en-CA" dirty="0"/>
          </a:p>
        </p:txBody>
      </p:sp>
      <p:sp>
        <p:nvSpPr>
          <p:cNvPr id="17" name="Rectangle 16"/>
          <p:cNvSpPr/>
          <p:nvPr/>
        </p:nvSpPr>
        <p:spPr>
          <a:xfrm>
            <a:off x="3556322" y="6488668"/>
            <a:ext cx="8732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</a:t>
            </a:r>
            <a:r>
              <a:rPr lang="en-CA" dirty="0"/>
              <a:t>://hs.umt.edu/geosciences/faculty/sheriff/courses/439-applied-magnetics/default.php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57225" y="1548684"/>
            <a:ext cx="10515600" cy="4351338"/>
          </a:xfrm>
        </p:spPr>
        <p:txBody>
          <a:bodyPr/>
          <a:lstStyle/>
          <a:p>
            <a:r>
              <a:rPr lang="en-CA" dirty="0" smtClean="0"/>
              <a:t>Data inconsistency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 smtClean="0"/>
              <a:t>Magnetic data measured at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 smtClean="0"/>
              <a:t>different latitudes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 smtClean="0"/>
              <a:t>different heights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CA" dirty="0" smtClean="0"/>
              <a:t>Reduction to pole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CA" dirty="0" smtClean="0"/>
              <a:t>Project magnetic data to a vertical plane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CA" dirty="0" smtClean="0"/>
              <a:t>Put data into a similar frame of reference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CA" dirty="0" smtClean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4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4933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639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97401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data vs. natural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inconsistency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CA" dirty="0" smtClean="0"/>
              <a:t>Data pre-processing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scarcity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CA" dirty="0" smtClean="0"/>
              <a:t>Data augmentation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dirty="0" smtClean="0"/>
              <a:t>geostatistics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complexity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CA" dirty="0" smtClean="0"/>
              <a:t>New </a:t>
            </a:r>
            <a:r>
              <a:rPr lang="en-CA" dirty="0"/>
              <a:t>neural network </a:t>
            </a:r>
            <a:r>
              <a:rPr lang="en-CA" dirty="0" smtClean="0"/>
              <a:t>architecture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dirty="0" err="1" smtClean="0"/>
              <a:t>iCNN</a:t>
            </a:r>
            <a:endParaRPr lang="en-CA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096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ChangeArrowheads="1"/>
          </p:cNvSpPr>
          <p:nvPr/>
        </p:nvSpPr>
        <p:spPr>
          <a:xfrm>
            <a:off x="8382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Cambria" panose="02040503050406030204" pitchFamily="18" charset="0"/>
              </a:rPr>
              <a:t>iCNN</a:t>
            </a:r>
            <a:endParaRPr lang="en-US" altLang="en-US" sz="4000" b="1" dirty="0">
              <a:latin typeface="Cambria" panose="020405030504060302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Based </a:t>
            </a:r>
            <a:r>
              <a:rPr lang="en-CA" dirty="0" smtClean="0"/>
              <a:t>on a residual </a:t>
            </a:r>
            <a:r>
              <a:rPr lang="en-CA" dirty="0"/>
              <a:t>network (</a:t>
            </a:r>
            <a:r>
              <a:rPr lang="en-CA" dirty="0" err="1">
                <a:solidFill>
                  <a:srgbClr val="FF0000"/>
                </a:solidFill>
              </a:rPr>
              <a:t>Resnet</a:t>
            </a:r>
            <a:r>
              <a:rPr lang="en-CA" dirty="0" smtClean="0"/>
              <a:t>) </a:t>
            </a:r>
            <a:r>
              <a:rPr lang="en-CA" dirty="0"/>
              <a:t>that have favorite </a:t>
            </a:r>
            <a:r>
              <a:rPr lang="en-CA" dirty="0">
                <a:solidFill>
                  <a:srgbClr val="FF0000"/>
                </a:solidFill>
              </a:rPr>
              <a:t>stability</a:t>
            </a:r>
            <a:r>
              <a:rPr lang="en-CA" dirty="0"/>
              <a:t> properties  </a:t>
            </a:r>
            <a:endParaRPr lang="en-CA" dirty="0" smtClean="0"/>
          </a:p>
          <a:p>
            <a:endParaRPr lang="en-CA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7541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343" y="10477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iCNN</a:t>
            </a:r>
            <a:endParaRPr lang="en-CA" b="1" dirty="0"/>
          </a:p>
        </p:txBody>
      </p:sp>
      <p:sp>
        <p:nvSpPr>
          <p:cNvPr id="4" name="Rectangle 3"/>
          <p:cNvSpPr/>
          <p:nvPr/>
        </p:nvSpPr>
        <p:spPr>
          <a:xfrm>
            <a:off x="2654950" y="372427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969370" y="372903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263079" y="372427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658174" y="328612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</a:t>
            </a:r>
            <a:endParaRPr lang="en-CA" dirty="0"/>
          </a:p>
        </p:txBody>
      </p:sp>
      <p:sp>
        <p:nvSpPr>
          <p:cNvPr id="10" name="Right Arrow 9"/>
          <p:cNvSpPr/>
          <p:nvPr/>
        </p:nvSpPr>
        <p:spPr>
          <a:xfrm>
            <a:off x="1978960" y="461009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461307" y="3346840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838870" y="561927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3095531" y="3340656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26" name="Right Arrow 25"/>
          <p:cNvSpPr/>
          <p:nvPr/>
        </p:nvSpPr>
        <p:spPr>
          <a:xfrm>
            <a:off x="3536937" y="4608576"/>
            <a:ext cx="494586" cy="152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lowchart: Or 27"/>
          <p:cNvSpPr/>
          <p:nvPr/>
        </p:nvSpPr>
        <p:spPr>
          <a:xfrm>
            <a:off x="4554738" y="438473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/>
          <p:cNvCxnSpPr>
            <a:endCxn id="28" idx="4"/>
          </p:cNvCxnSpPr>
          <p:nvPr/>
        </p:nvCxnSpPr>
        <p:spPr>
          <a:xfrm flipV="1">
            <a:off x="4822962" y="4997386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988647" y="6086475"/>
            <a:ext cx="3834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83" idx="2"/>
          </p:cNvCxnSpPr>
          <p:nvPr/>
        </p:nvCxnSpPr>
        <p:spPr>
          <a:xfrm flipV="1">
            <a:off x="988647" y="5615844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5091186" y="458152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ight Arrow 51"/>
          <p:cNvSpPr/>
          <p:nvPr/>
        </p:nvSpPr>
        <p:spPr>
          <a:xfrm>
            <a:off x="7042916" y="4560952"/>
            <a:ext cx="63817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Flowchart: Or 52"/>
          <p:cNvSpPr/>
          <p:nvPr/>
        </p:nvSpPr>
        <p:spPr>
          <a:xfrm>
            <a:off x="7681091" y="438473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ight Arrow 53"/>
          <p:cNvSpPr/>
          <p:nvPr/>
        </p:nvSpPr>
        <p:spPr>
          <a:xfrm>
            <a:off x="8217539" y="458152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7957158" y="5006911"/>
            <a:ext cx="0" cy="108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353442" y="6096000"/>
            <a:ext cx="2603718" cy="2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59410" y="472916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141171" y="3200400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860062" y="6292335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8824238" y="389891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80" name="Right Arrow 79"/>
          <p:cNvSpPr/>
          <p:nvPr/>
        </p:nvSpPr>
        <p:spPr>
          <a:xfrm>
            <a:off x="9525372" y="456095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10198599" y="373380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63103" y="3744182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481375" y="1123420"/>
                <a:ext cx="6398194" cy="2636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dirty="0" smtClean="0">
                    <a:latin typeface="CMR1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CA" dirty="0" smtClean="0">
                    <a:latin typeface="CMR10"/>
                  </a:rPr>
                  <a:t>nonlinearly </a:t>
                </a:r>
                <a:r>
                  <a:rPr lang="en-CA" dirty="0">
                    <a:latin typeface="CMR10"/>
                  </a:rPr>
                  <a:t>transform the input </a:t>
                </a:r>
                <a:r>
                  <a:rPr lang="en-CA" dirty="0" smtClean="0">
                    <a:latin typeface="CMR10"/>
                  </a:rPr>
                  <a:t>features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CA" dirty="0">
                  <a:latin typeface="CMR1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CA" dirty="0">
                    <a:latin typeface="CMR10"/>
                  </a:rPr>
                  <a:t>a double layer of the form</a:t>
                </a:r>
                <a:endParaRPr lang="en-CA" dirty="0" smtClean="0">
                  <a:latin typeface="CMR10"/>
                </a:endParaRPr>
              </a:p>
              <a:p>
                <a:endParaRPr lang="en-CA" dirty="0" smtClean="0">
                  <a:latin typeface="CMR1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1,⋯,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A" dirty="0" smtClean="0"/>
                  <a:t>        </a:t>
                </a:r>
                <a:endParaRPr lang="en-CA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CA" dirty="0" smtClean="0">
                  <a:latin typeface="CMR10"/>
                </a:endParaRPr>
              </a:p>
              <a:p>
                <a:endParaRPr lang="en-CA" dirty="0" smtClean="0">
                  <a:latin typeface="CMR10"/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5" y="1123420"/>
                <a:ext cx="6398194" cy="2636619"/>
              </a:xfrm>
              <a:prstGeom prst="rect">
                <a:avLst/>
              </a:prstGeo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9594001" y="3096994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10893000" y="444403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000" y="4444035"/>
                <a:ext cx="4792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15334" y="4638224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34" y="4638224"/>
                <a:ext cx="4464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/>
          <p:cNvSpPr/>
          <p:nvPr/>
        </p:nvSpPr>
        <p:spPr>
          <a:xfrm>
            <a:off x="5782940" y="366974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/>
          <p:cNvSpPr/>
          <p:nvPr/>
        </p:nvSpPr>
        <p:spPr>
          <a:xfrm>
            <a:off x="6097360" y="367450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6410197" y="36697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TextBox 99"/>
          <p:cNvSpPr txBox="1"/>
          <p:nvPr/>
        </p:nvSpPr>
        <p:spPr>
          <a:xfrm>
            <a:off x="5589297" y="3292309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5966860" y="556474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6223521" y="328612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03" name="Rectangle 102"/>
          <p:cNvSpPr/>
          <p:nvPr/>
        </p:nvSpPr>
        <p:spPr>
          <a:xfrm>
            <a:off x="6781958" y="36697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TextBox 103"/>
          <p:cNvSpPr txBox="1"/>
          <p:nvPr/>
        </p:nvSpPr>
        <p:spPr>
          <a:xfrm>
            <a:off x="6567304" y="5542478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22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343" y="10477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A typical building block of </a:t>
            </a:r>
            <a:r>
              <a:rPr lang="en-US" altLang="zh-CN" b="1" dirty="0" err="1" smtClean="0"/>
              <a:t>Resnet</a:t>
            </a:r>
            <a:endParaRPr lang="en-CA" b="1" dirty="0"/>
          </a:p>
        </p:txBody>
      </p:sp>
      <p:sp>
        <p:nvSpPr>
          <p:cNvPr id="4" name="Rectangle 3"/>
          <p:cNvSpPr/>
          <p:nvPr/>
        </p:nvSpPr>
        <p:spPr>
          <a:xfrm>
            <a:off x="2654950" y="372427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969370" y="372903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263079" y="372427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658174" y="328612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</a:t>
            </a:r>
            <a:endParaRPr lang="en-CA" dirty="0"/>
          </a:p>
        </p:txBody>
      </p:sp>
      <p:sp>
        <p:nvSpPr>
          <p:cNvPr id="10" name="Right Arrow 9"/>
          <p:cNvSpPr/>
          <p:nvPr/>
        </p:nvSpPr>
        <p:spPr>
          <a:xfrm>
            <a:off x="1978960" y="461009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461307" y="3346840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838870" y="561927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3095531" y="3340656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26" name="Right Arrow 25"/>
          <p:cNvSpPr/>
          <p:nvPr/>
        </p:nvSpPr>
        <p:spPr>
          <a:xfrm>
            <a:off x="3906344" y="4580000"/>
            <a:ext cx="63817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lowchart: Or 27"/>
          <p:cNvSpPr/>
          <p:nvPr/>
        </p:nvSpPr>
        <p:spPr>
          <a:xfrm>
            <a:off x="4554738" y="438473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/>
          <p:cNvCxnSpPr>
            <a:endCxn id="28" idx="4"/>
          </p:cNvCxnSpPr>
          <p:nvPr/>
        </p:nvCxnSpPr>
        <p:spPr>
          <a:xfrm flipV="1">
            <a:off x="4822962" y="4997386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988647" y="6086475"/>
            <a:ext cx="3834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83" idx="2"/>
          </p:cNvCxnSpPr>
          <p:nvPr/>
        </p:nvCxnSpPr>
        <p:spPr>
          <a:xfrm flipV="1">
            <a:off x="988647" y="5615844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5091186" y="458152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ight Arrow 51"/>
          <p:cNvSpPr/>
          <p:nvPr/>
        </p:nvSpPr>
        <p:spPr>
          <a:xfrm>
            <a:off x="7042916" y="4560952"/>
            <a:ext cx="63817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Flowchart: Or 52"/>
          <p:cNvSpPr/>
          <p:nvPr/>
        </p:nvSpPr>
        <p:spPr>
          <a:xfrm>
            <a:off x="7681091" y="438473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ight Arrow 53"/>
          <p:cNvSpPr/>
          <p:nvPr/>
        </p:nvSpPr>
        <p:spPr>
          <a:xfrm>
            <a:off x="8217539" y="458152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7957158" y="5006911"/>
            <a:ext cx="0" cy="108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353442" y="6096000"/>
            <a:ext cx="2603718" cy="2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59410" y="472916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141171" y="3200400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860062" y="6292335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8824238" y="389891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80" name="Right Arrow 79"/>
          <p:cNvSpPr/>
          <p:nvPr/>
        </p:nvSpPr>
        <p:spPr>
          <a:xfrm>
            <a:off x="9525372" y="456095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10198599" y="373380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63103" y="3744182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481375" y="1123420"/>
                <a:ext cx="6398194" cy="2636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dirty="0" smtClean="0">
                    <a:latin typeface="CMR1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CA" dirty="0" smtClean="0">
                    <a:latin typeface="CMR10"/>
                  </a:rPr>
                  <a:t>nonlinearly </a:t>
                </a:r>
                <a:r>
                  <a:rPr lang="en-CA" dirty="0">
                    <a:latin typeface="CMR10"/>
                  </a:rPr>
                  <a:t>transform the input </a:t>
                </a:r>
                <a:r>
                  <a:rPr lang="en-CA" dirty="0" smtClean="0">
                    <a:latin typeface="CMR10"/>
                  </a:rPr>
                  <a:t>features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CA" dirty="0">
                  <a:latin typeface="CMR1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CA" dirty="0">
                    <a:latin typeface="CMR10"/>
                  </a:rPr>
                  <a:t>a double layer of the form</a:t>
                </a:r>
                <a:endParaRPr lang="en-CA" dirty="0" smtClean="0">
                  <a:latin typeface="CMR10"/>
                </a:endParaRPr>
              </a:p>
              <a:p>
                <a:endParaRPr lang="en-CA" dirty="0" smtClean="0">
                  <a:latin typeface="CMR1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1,⋯,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A" dirty="0" smtClean="0"/>
                  <a:t>        </a:t>
                </a:r>
                <a:endParaRPr lang="en-CA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CA" dirty="0" smtClean="0">
                  <a:latin typeface="CMR10"/>
                </a:endParaRPr>
              </a:p>
              <a:p>
                <a:endParaRPr lang="en-CA" dirty="0" smtClean="0">
                  <a:latin typeface="CMR10"/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5" y="1123420"/>
                <a:ext cx="6398194" cy="2636619"/>
              </a:xfrm>
              <a:prstGeom prst="rect">
                <a:avLst/>
              </a:prstGeo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9594001" y="3096994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10893000" y="444403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000" y="4444035"/>
                <a:ext cx="4792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15334" y="4638224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34" y="4638224"/>
                <a:ext cx="4464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/>
          <p:cNvSpPr/>
          <p:nvPr/>
        </p:nvSpPr>
        <p:spPr>
          <a:xfrm>
            <a:off x="3653968" y="372427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TextBox 95"/>
          <p:cNvSpPr txBox="1"/>
          <p:nvPr/>
        </p:nvSpPr>
        <p:spPr>
          <a:xfrm>
            <a:off x="3439314" y="5597009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97" name="Rectangle 96"/>
          <p:cNvSpPr/>
          <p:nvPr/>
        </p:nvSpPr>
        <p:spPr>
          <a:xfrm>
            <a:off x="5782940" y="366974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/>
          <p:cNvSpPr/>
          <p:nvPr/>
        </p:nvSpPr>
        <p:spPr>
          <a:xfrm>
            <a:off x="6097360" y="367450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6410197" y="36697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TextBox 99"/>
          <p:cNvSpPr txBox="1"/>
          <p:nvPr/>
        </p:nvSpPr>
        <p:spPr>
          <a:xfrm>
            <a:off x="5589297" y="3292309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5966860" y="556474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6223521" y="328612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03" name="Rectangle 102"/>
          <p:cNvSpPr/>
          <p:nvPr/>
        </p:nvSpPr>
        <p:spPr>
          <a:xfrm>
            <a:off x="6781958" y="36697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TextBox 103"/>
          <p:cNvSpPr txBox="1"/>
          <p:nvPr/>
        </p:nvSpPr>
        <p:spPr>
          <a:xfrm>
            <a:off x="6567304" y="5542478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85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data vs. natural images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inconsistency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dirty="0" smtClean="0">
                <a:solidFill>
                  <a:prstClr val="black"/>
                </a:solidFill>
              </a:rPr>
              <a:t>e.g. </a:t>
            </a:r>
            <a:r>
              <a:rPr lang="en-CA" dirty="0" smtClean="0">
                <a:solidFill>
                  <a:prstClr val="black"/>
                </a:solidFill>
              </a:rPr>
              <a:t>Magnetic </a:t>
            </a:r>
            <a:r>
              <a:rPr lang="en-CA" dirty="0">
                <a:solidFill>
                  <a:prstClr val="black"/>
                </a:solidFill>
              </a:rPr>
              <a:t>data measured </a:t>
            </a:r>
            <a:r>
              <a:rPr lang="en-CA" dirty="0" smtClean="0">
                <a:solidFill>
                  <a:prstClr val="black"/>
                </a:solidFill>
              </a:rPr>
              <a:t>at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CA" dirty="0">
                <a:solidFill>
                  <a:prstClr val="black"/>
                </a:solidFill>
              </a:rPr>
              <a:t>different </a:t>
            </a:r>
            <a:r>
              <a:rPr lang="en-CA" dirty="0" smtClean="0">
                <a:solidFill>
                  <a:prstClr val="black"/>
                </a:solidFill>
              </a:rPr>
              <a:t>latitudes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FF0000"/>
                </a:solidFill>
              </a:rPr>
              <a:t>AI systems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>
                <a:solidFill>
                  <a:prstClr val="black"/>
                </a:solidFill>
              </a:rPr>
              <a:t>confused by </a:t>
            </a:r>
            <a:r>
              <a:rPr lang="en-CA" dirty="0" smtClean="0">
                <a:solidFill>
                  <a:prstClr val="black"/>
                </a:solidFill>
              </a:rPr>
              <a:t>inconsistent data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prstClr val="black"/>
                </a:solidFill>
              </a:rPr>
              <a:t>leads </a:t>
            </a:r>
            <a:r>
              <a:rPr lang="en-CA" dirty="0">
                <a:solidFill>
                  <a:prstClr val="black"/>
                </a:solidFill>
              </a:rPr>
              <a:t>to erroneous results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CA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1690688"/>
            <a:ext cx="5276850" cy="4760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38817" y="1498801"/>
            <a:ext cx="203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</a:t>
            </a:r>
            <a:r>
              <a:rPr lang="en-CA" dirty="0" smtClean="0"/>
              <a:t>ata pre-processing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7157870" y="1501976"/>
            <a:ext cx="19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CMR10"/>
              </a:rPr>
              <a:t>different </a:t>
            </a:r>
            <a:r>
              <a:rPr lang="en-CA" dirty="0">
                <a:latin typeface="CMR10"/>
              </a:rPr>
              <a:t>latitudes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2403797" y="6481286"/>
            <a:ext cx="8732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</a:t>
            </a:r>
            <a:r>
              <a:rPr lang="en-CA" dirty="0"/>
              <a:t>://hs.umt.edu/geosciences/faculty/sheriff/courses/439-applied-magnetics/default.php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4525" y="1498801"/>
            <a:ext cx="2657475" cy="4989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3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err="1" smtClean="0"/>
              <a:t>iCNN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7580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33155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err="1" smtClean="0"/>
              <a:t>Resnet</a:t>
            </a:r>
            <a:r>
              <a:rPr lang="en-US" altLang="zh-CN" b="1" dirty="0" smtClean="0"/>
              <a:t> 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CA" dirty="0" smtClean="0"/>
                      <m:t>   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97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Forward propagation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CA" dirty="0" smtClean="0"/>
              </a:p>
              <a:p>
                <a:pPr marL="0" indent="0">
                  <a:buNone/>
                </a:pPr>
                <a:endParaRPr lang="en-CA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sSubSup>
                                        <m:sSubSup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sSubSup>
                                        <m:sSubSup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7896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Problem setup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𝑑𝑋𝑏</m:t>
                        </m:r>
                      </m:sup>
                    </m:sSup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CA" dirty="0" smtClean="0"/>
                  <a:t>            where   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𝑊𝑔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𝑊𝑔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4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IMEX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5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err="1" smtClean="0"/>
              <a:t>Resnet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0125"/>
                <a:ext cx="10515600" cy="51768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CA" dirty="0" smtClean="0"/>
                      <m:t>   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0125"/>
                <a:ext cx="10515600" cy="51768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95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6854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 err="1" smtClean="0">
                <a:latin typeface="CMR10"/>
              </a:rPr>
              <a:t>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endParaRPr lang="en-CA" dirty="0" smtClean="0"/>
              </a:p>
              <a:p>
                <a:r>
                  <a:rPr lang="en-CA" dirty="0" smtClean="0"/>
                  <a:t>Relate </a:t>
                </a:r>
                <a:r>
                  <a:rPr lang="en-CA" dirty="0" smtClean="0">
                    <a:solidFill>
                      <a:srgbClr val="FF0000"/>
                    </a:solidFill>
                  </a:rPr>
                  <a:t>Exploding and Vanishing Gradients</a:t>
                </a:r>
                <a:r>
                  <a:rPr lang="en-CA" dirty="0" smtClean="0"/>
                  <a:t> to the</a:t>
                </a:r>
                <a:r>
                  <a:rPr lang="en-CA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CA" dirty="0">
                    <a:solidFill>
                      <a:srgbClr val="FF0000"/>
                    </a:solidFill>
                  </a:rPr>
                  <a:t>stability criteria </a:t>
                </a:r>
                <a:r>
                  <a:rPr lang="en-CA" dirty="0"/>
                  <a:t>of</a:t>
                </a:r>
                <a:r>
                  <a:rPr lang="en-CA" dirty="0">
                    <a:solidFill>
                      <a:srgbClr val="FF0000"/>
                    </a:solidFill>
                  </a:rPr>
                  <a:t> ODEs </a:t>
                </a:r>
                <a:r>
                  <a:rPr lang="en-CA" dirty="0"/>
                  <a:t>and its </a:t>
                </a:r>
                <a:r>
                  <a:rPr lang="en-CA" dirty="0" smtClean="0">
                    <a:solidFill>
                      <a:srgbClr val="FF0000"/>
                    </a:solidFill>
                  </a:rPr>
                  <a:t>discrete</a:t>
                </a:r>
                <a:r>
                  <a:rPr lang="en-CA" dirty="0" smtClean="0"/>
                  <a:t> counterpart</a:t>
                </a:r>
              </a:p>
              <a:p>
                <a:pPr marL="457200" lvl="1" indent="0">
                  <a:buNone/>
                </a:pPr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11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18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Geophysical data vs. natural images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inconsistency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dirty="0" smtClean="0">
                <a:solidFill>
                  <a:prstClr val="black"/>
                </a:solidFill>
              </a:rPr>
              <a:t>e.g. </a:t>
            </a:r>
            <a:r>
              <a:rPr lang="en-CA" dirty="0" smtClean="0">
                <a:solidFill>
                  <a:prstClr val="black"/>
                </a:solidFill>
              </a:rPr>
              <a:t>Magnetic </a:t>
            </a:r>
            <a:r>
              <a:rPr lang="en-CA" dirty="0">
                <a:solidFill>
                  <a:prstClr val="black"/>
                </a:solidFill>
              </a:rPr>
              <a:t>data measured </a:t>
            </a:r>
            <a:r>
              <a:rPr lang="en-CA" dirty="0" smtClean="0">
                <a:solidFill>
                  <a:prstClr val="black"/>
                </a:solidFill>
              </a:rPr>
              <a:t>at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CA" dirty="0">
                <a:solidFill>
                  <a:prstClr val="black"/>
                </a:solidFill>
              </a:rPr>
              <a:t>different </a:t>
            </a:r>
            <a:r>
              <a:rPr lang="en-CA" dirty="0" smtClean="0">
                <a:solidFill>
                  <a:prstClr val="black"/>
                </a:solidFill>
              </a:rPr>
              <a:t>latitudes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</a:rPr>
              <a:t>AI systems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>
                <a:solidFill>
                  <a:prstClr val="black"/>
                </a:solidFill>
              </a:rPr>
              <a:t>confused by inconsistent data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>
                <a:solidFill>
                  <a:prstClr val="black"/>
                </a:solidFill>
              </a:rPr>
              <a:t>leads to erroneous </a:t>
            </a:r>
            <a:r>
              <a:rPr lang="en-CA" dirty="0" smtClean="0">
                <a:solidFill>
                  <a:prstClr val="black"/>
                </a:solidFill>
              </a:rPr>
              <a:t>results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dirty="0">
              <a:solidFill>
                <a:prstClr val="black"/>
              </a:solidFill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en-US" dirty="0" smtClean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srgbClr val="FF0000"/>
                </a:solidFill>
              </a:rPr>
              <a:t>Data pre-processing</a:t>
            </a:r>
            <a:endParaRPr lang="en-CA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CA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1728032"/>
            <a:ext cx="5276850" cy="4760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38816" y="1456293"/>
            <a:ext cx="203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</a:t>
            </a:r>
            <a:r>
              <a:rPr lang="en-CA" dirty="0" smtClean="0"/>
              <a:t>ata pre-processing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7119769" y="1456293"/>
            <a:ext cx="19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CMR10"/>
              </a:rPr>
              <a:t>different </a:t>
            </a:r>
            <a:r>
              <a:rPr lang="en-CA" dirty="0">
                <a:latin typeface="CMR10"/>
              </a:rPr>
              <a:t>latitudes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2441897" y="6495573"/>
            <a:ext cx="8732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</a:t>
            </a:r>
            <a:r>
              <a:rPr lang="en-CA" dirty="0"/>
              <a:t>://hs.umt.edu/geosciences/faculty/sheriff/courses/439-applied-magnetics/default.php</a:t>
            </a:r>
          </a:p>
        </p:txBody>
      </p:sp>
      <p:sp>
        <p:nvSpPr>
          <p:cNvPr id="10" name="Rectangle 9"/>
          <p:cNvSpPr/>
          <p:nvPr/>
        </p:nvSpPr>
        <p:spPr>
          <a:xfrm>
            <a:off x="9534525" y="1498801"/>
            <a:ext cx="2657475" cy="4989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2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2199" y="2828924"/>
            <a:ext cx="674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Need to modify the slides below!</a:t>
            </a:r>
            <a:endParaRPr lang="en-CA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350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err="1" smtClean="0"/>
              <a:t>iCNN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Forward propagation</a:t>
            </a:r>
          </a:p>
          <a:p>
            <a:pPr lvl="1"/>
            <a:r>
              <a:rPr lang="en-CA" dirty="0"/>
              <a:t>nonlinearly transform the input </a:t>
            </a:r>
            <a:r>
              <a:rPr lang="en-CA" dirty="0" smtClean="0"/>
              <a:t>features</a:t>
            </a:r>
          </a:p>
          <a:p>
            <a:r>
              <a:rPr lang="en-CA" dirty="0" smtClean="0"/>
              <a:t>Segmentation layer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Formulate </a:t>
            </a:r>
            <a:r>
              <a:rPr lang="en-CA" dirty="0"/>
              <a:t>the learning problem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69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Forward propagation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Based on </a:t>
                </a:r>
                <a:r>
                  <a:rPr lang="en-CA" dirty="0" err="1" smtClean="0">
                    <a:solidFill>
                      <a:srgbClr val="FF0000"/>
                    </a:solidFill>
                  </a:rPr>
                  <a:t>Resnet</a:t>
                </a:r>
                <a:r>
                  <a:rPr lang="en-CA" dirty="0" smtClean="0"/>
                  <a:t> with favorite </a:t>
                </a:r>
                <a:r>
                  <a:rPr lang="en-CA" dirty="0">
                    <a:solidFill>
                      <a:srgbClr val="FF0000"/>
                    </a:solidFill>
                  </a:rPr>
                  <a:t>stability</a:t>
                </a:r>
                <a:r>
                  <a:rPr lang="en-CA" dirty="0"/>
                  <a:t> </a:t>
                </a:r>
                <a:r>
                  <a:rPr lang="en-CA" dirty="0" smtClean="0"/>
                  <a:t>properties</a:t>
                </a:r>
              </a:p>
              <a:p>
                <a:pPr marL="0" indent="0">
                  <a:buNone/>
                </a:pPr>
                <a:endParaRPr lang="en-CA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 smtClean="0"/>
                  <a:t>   </a:t>
                </a:r>
              </a:p>
              <a:p>
                <a:pPr lvl="1"/>
                <a:endParaRPr lang="en-CA" dirty="0"/>
              </a:p>
              <a:p>
                <a:pPr lvl="1"/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CA" dirty="0" smtClean="0"/>
              </a:p>
              <a:p>
                <a:pPr lvl="1"/>
                <a:endParaRPr lang="en-C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 smtClean="0"/>
                  <a:t>is </a:t>
                </a:r>
                <a:r>
                  <a:rPr lang="en-CA" dirty="0"/>
                  <a:t>a double layer of the </a:t>
                </a:r>
                <a:r>
                  <a:rPr lang="en-CA" dirty="0" smtClean="0"/>
                  <a:t>form</a:t>
                </a:r>
              </a:p>
              <a:p>
                <a:pPr marL="457200" lvl="1" indent="0">
                  <a:buNone/>
                </a:pPr>
                <a:endParaRPr lang="en-C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𝐾𝑌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 smtClean="0"/>
                  <a:t>       where    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7086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Forward propagation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1171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Forward propagation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5810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Forward propagation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CA" dirty="0" smtClean="0"/>
              </a:p>
              <a:p>
                <a:pPr marL="0" indent="0">
                  <a:buNone/>
                </a:pPr>
                <a:endParaRPr lang="en-CA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sSubSup>
                                        <m:sSubSup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sSubSup>
                                        <m:sSubSup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26757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Segmentation layer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3580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Problem setup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𝑑𝑋𝑏</m:t>
                        </m:r>
                      </m:sup>
                    </m:sSup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CA" dirty="0" smtClean="0"/>
                  <a:t>            where   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𝑊𝑔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𝑊𝑔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0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Results</a:t>
            </a:r>
            <a:endParaRPr lang="en-CA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00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" y="-1"/>
            <a:ext cx="7652566" cy="57542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999" y="-6813"/>
            <a:ext cx="4515001" cy="3395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18" y="2986661"/>
            <a:ext cx="5148482" cy="3871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9800" y="5868339"/>
            <a:ext cx="16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 dataset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17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data vs. natural images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inconsistency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scarcity 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complexity</a:t>
            </a:r>
            <a:endParaRPr lang="en-CA" dirty="0"/>
          </a:p>
        </p:txBody>
      </p:sp>
      <p:sp>
        <p:nvSpPr>
          <p:cNvPr id="5" name="Right Arrow 4"/>
          <p:cNvSpPr/>
          <p:nvPr/>
        </p:nvSpPr>
        <p:spPr>
          <a:xfrm>
            <a:off x="4057650" y="2857500"/>
            <a:ext cx="1943100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200774" y="2755254"/>
            <a:ext cx="282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Data pre</a:t>
            </a:r>
            <a:r>
              <a:rPr lang="en-CA" altLang="zh-CN" sz="2400" dirty="0" smtClean="0">
                <a:solidFill>
                  <a:srgbClr val="FF0000"/>
                </a:solidFill>
              </a:rPr>
              <a:t>-processing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17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854"/>
            <a:ext cx="4817096" cy="361282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36" y="-27268"/>
            <a:ext cx="4843545" cy="36326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36" y="3223671"/>
            <a:ext cx="4845772" cy="3634329"/>
          </a:xfrm>
        </p:spPr>
      </p:pic>
      <p:sp>
        <p:nvSpPr>
          <p:cNvPr id="8" name="TextBox 7"/>
          <p:cNvSpPr txBox="1"/>
          <p:nvPr/>
        </p:nvSpPr>
        <p:spPr>
          <a:xfrm>
            <a:off x="9338532" y="172429"/>
            <a:ext cx="2963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# layers = 2 + smoothing layer</a:t>
            </a:r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9347048" y="646164"/>
            <a:ext cx="369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</a:t>
            </a:r>
            <a:r>
              <a:rPr lang="en-US" altLang="zh-CN" dirty="0" smtClean="0"/>
              <a:t>channels </a:t>
            </a:r>
            <a:r>
              <a:rPr lang="en-CA" altLang="zh-CN" dirty="0" smtClean="0"/>
              <a:t>in last layer = 32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56606" y="1504262"/>
            <a:ext cx="292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Accuracy </a:t>
            </a:r>
            <a:r>
              <a:rPr lang="en-US" dirty="0"/>
              <a:t>= </a:t>
            </a:r>
            <a:r>
              <a:rPr lang="en-US" dirty="0" smtClean="0"/>
              <a:t>87.34%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671"/>
            <a:ext cx="4845772" cy="363432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35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48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Research timeline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9778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FF0000"/>
                </a:solidFill>
              </a:rPr>
              <a:t>Thank you!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9158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8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7121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Multi-point geostatistics</a:t>
            </a:r>
            <a:endParaRPr lang="en-C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658"/>
            <a:ext cx="2703640" cy="1849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2703640" cy="184914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631231" y="3815202"/>
            <a:ext cx="2323064" cy="271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556844" y="3445870"/>
            <a:ext cx="23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Multiple-point statistics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61" y="4967802"/>
            <a:ext cx="2397490" cy="1717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61" y="1408922"/>
            <a:ext cx="2397490" cy="17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70" y="3174706"/>
            <a:ext cx="2502843" cy="1780369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057"/>
            <a:ext cx="2873829" cy="19655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1766" y="107309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 image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5876448" y="1073096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1</a:t>
            </a:r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73" y="3276004"/>
            <a:ext cx="2356686" cy="1714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658" y="4990789"/>
            <a:ext cx="2324901" cy="181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73" y="1408922"/>
            <a:ext cx="2356686" cy="1861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25459" y="1073096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2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2557891" y="4086366"/>
            <a:ext cx="265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Geologically feasible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Same spatial continuity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7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Multi-point geostatistics</a:t>
            </a:r>
            <a:endParaRPr lang="en-C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658"/>
            <a:ext cx="2703640" cy="1849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2703640" cy="184914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631231" y="3815202"/>
            <a:ext cx="2323064" cy="271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556844" y="3445870"/>
            <a:ext cx="23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Multiple-point statistics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61" y="4967802"/>
            <a:ext cx="2397490" cy="1717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61" y="1408922"/>
            <a:ext cx="2397490" cy="17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70" y="3174706"/>
            <a:ext cx="2502843" cy="1780369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057"/>
            <a:ext cx="2873829" cy="19655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1766" y="107309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mtClean="0"/>
              <a:t>Training image</a:t>
            </a:r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876448" y="1073096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1</a:t>
            </a:r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73" y="3276004"/>
            <a:ext cx="2356686" cy="1714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658" y="4990789"/>
            <a:ext cx="2324901" cy="181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73" y="1408922"/>
            <a:ext cx="2356686" cy="1861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25459" y="1073096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2</a:t>
            </a:r>
            <a:endParaRPr lang="en-CA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9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28118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15117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291" y="285272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scarcity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 smtClean="0"/>
              <a:t>E.g. magnetic data</a:t>
            </a:r>
            <a:endParaRPr lang="en-CA" dirty="0" smtClean="0"/>
          </a:p>
          <a:p>
            <a:pPr marL="914400" lvl="2" indent="0">
              <a:buNone/>
            </a:pPr>
            <a:endParaRPr lang="en-CA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CA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49" y="1558136"/>
            <a:ext cx="3884901" cy="2921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588"/>
            <a:ext cx="3971475" cy="2986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06" y="1535432"/>
            <a:ext cx="3945294" cy="29666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464" y="4501224"/>
            <a:ext cx="285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S</a:t>
            </a:r>
            <a:r>
              <a:rPr lang="en-CA" dirty="0" smtClean="0"/>
              <a:t>ufficient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From geophysical surveys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026990" y="4509011"/>
            <a:ext cx="23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Sufficient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From computations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8676847" y="4501224"/>
            <a:ext cx="3418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Insufficient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>
                <a:latin typeface="CMR10"/>
              </a:rPr>
              <a:t>require </a:t>
            </a:r>
            <a:r>
              <a:rPr lang="en-CA" dirty="0">
                <a:latin typeface="CMR10"/>
              </a:rPr>
              <a:t>efforts by geologists</a:t>
            </a:r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630464" y="5236999"/>
            <a:ext cx="7331408" cy="765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CA" sz="2400" dirty="0">
                <a:solidFill>
                  <a:srgbClr val="FF0000"/>
                </a:solidFill>
              </a:rPr>
              <a:t>Insufficient number </a:t>
            </a:r>
            <a:r>
              <a:rPr lang="en-CA" sz="2400" dirty="0">
                <a:solidFill>
                  <a:prstClr val="black"/>
                </a:solidFill>
              </a:rPr>
              <a:t>of pixel-wise labels for training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CA" sz="2000" dirty="0" smtClean="0">
                <a:solidFill>
                  <a:prstClr val="black"/>
                </a:solidFill>
              </a:rPr>
              <a:t>overfitting and poor </a:t>
            </a:r>
            <a:r>
              <a:rPr lang="en-CA" sz="2000" dirty="0">
                <a:solidFill>
                  <a:prstClr val="black"/>
                </a:solidFill>
              </a:rPr>
              <a:t>generalization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13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data vs. natural images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inconsistency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srgbClr val="FF0000"/>
                </a:solidFill>
              </a:rPr>
              <a:t>Data scarcity 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complexity</a:t>
            </a:r>
            <a:endParaRPr lang="en-CA" dirty="0"/>
          </a:p>
        </p:txBody>
      </p:sp>
      <p:sp>
        <p:nvSpPr>
          <p:cNvPr id="5" name="Right Arrow 4"/>
          <p:cNvSpPr/>
          <p:nvPr/>
        </p:nvSpPr>
        <p:spPr>
          <a:xfrm>
            <a:off x="4057650" y="2857500"/>
            <a:ext cx="1943100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200774" y="2755254"/>
            <a:ext cx="282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Data pre</a:t>
            </a:r>
            <a:r>
              <a:rPr lang="en-CA" altLang="zh-CN" sz="2400" dirty="0" smtClean="0"/>
              <a:t>-processing</a:t>
            </a: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99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Data complexity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6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Basic ideas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3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Motivation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Often, people want to get information from geophysical data</a:t>
            </a:r>
          </a:p>
          <a:p>
            <a:pPr lvl="1"/>
            <a:r>
              <a:rPr lang="en-CA" dirty="0" smtClean="0"/>
              <a:t>Do geological interpretation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 smtClean="0"/>
              <a:t>A key step of geological interpretation is segmentation of geophysical data</a:t>
            </a:r>
          </a:p>
          <a:p>
            <a:pPr lvl="1"/>
            <a:r>
              <a:rPr lang="en-CA" dirty="0" err="1" smtClean="0"/>
              <a:t>Defintion</a:t>
            </a:r>
            <a:endParaRPr lang="en-CA" dirty="0" smtClean="0"/>
          </a:p>
          <a:p>
            <a:pPr lvl="1"/>
            <a:r>
              <a:rPr lang="en-CA" dirty="0" smtClean="0"/>
              <a:t>Goal: for further geological study and get natural resources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11543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Motivation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5906" cy="4351338"/>
          </a:xfrm>
        </p:spPr>
        <p:txBody>
          <a:bodyPr/>
          <a:lstStyle/>
          <a:p>
            <a:r>
              <a:rPr lang="en-CA" dirty="0" smtClean="0"/>
              <a:t>Geophysical data</a:t>
            </a:r>
          </a:p>
          <a:p>
            <a:pPr lvl="1"/>
            <a:r>
              <a:rPr lang="en-CA" dirty="0" smtClean="0"/>
              <a:t>collected </a:t>
            </a:r>
            <a:r>
              <a:rPr lang="en-CA" dirty="0"/>
              <a:t>from geophysical </a:t>
            </a:r>
            <a:r>
              <a:rPr lang="en-CA" dirty="0" smtClean="0"/>
              <a:t>surveys </a:t>
            </a:r>
            <a:endParaRPr lang="en-CA" dirty="0"/>
          </a:p>
          <a:p>
            <a:pPr lvl="1"/>
            <a:r>
              <a:rPr lang="en-CA" dirty="0"/>
              <a:t>learn about </a:t>
            </a:r>
            <a:r>
              <a:rPr lang="en-CA" dirty="0" smtClean="0"/>
              <a:t>different geological </a:t>
            </a:r>
            <a:r>
              <a:rPr lang="en-CA" dirty="0"/>
              <a:t>units and structural geology</a:t>
            </a:r>
            <a:endParaRPr lang="en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61" y="2444621"/>
            <a:ext cx="5869340" cy="44133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15491" y="1825625"/>
            <a:ext cx="25956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CMR10"/>
              </a:rPr>
              <a:t>Airborne magnetic </a:t>
            </a:r>
            <a:r>
              <a:rPr lang="en-CA" dirty="0" smtClean="0">
                <a:latin typeface="CMR10"/>
              </a:rPr>
              <a:t>data</a:t>
            </a:r>
          </a:p>
          <a:p>
            <a:r>
              <a:rPr lang="en-CA" dirty="0" smtClean="0">
                <a:solidFill>
                  <a:srgbClr val="FF0000"/>
                </a:solidFill>
                <a:latin typeface="CMR10"/>
              </a:rPr>
              <a:t>T</a:t>
            </a:r>
            <a:r>
              <a:rPr lang="en-CA" dirty="0" smtClean="0">
                <a:latin typeface="CMR10"/>
              </a:rPr>
              <a:t>otal </a:t>
            </a:r>
            <a:r>
              <a:rPr lang="en-CA" dirty="0" smtClean="0">
                <a:solidFill>
                  <a:srgbClr val="FF0000"/>
                </a:solidFill>
                <a:latin typeface="CMR10"/>
              </a:rPr>
              <a:t>M</a:t>
            </a:r>
            <a:r>
              <a:rPr lang="en-CA" dirty="0" smtClean="0">
                <a:latin typeface="CMR10"/>
              </a:rPr>
              <a:t>agnetic </a:t>
            </a:r>
            <a:r>
              <a:rPr lang="en-CA" dirty="0">
                <a:solidFill>
                  <a:srgbClr val="FF0000"/>
                </a:solidFill>
                <a:latin typeface="CMR10"/>
              </a:rPr>
              <a:t>I</a:t>
            </a:r>
            <a:r>
              <a:rPr lang="en-CA" dirty="0" smtClean="0">
                <a:latin typeface="CMR10"/>
              </a:rPr>
              <a:t>ntensity</a:t>
            </a:r>
          </a:p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10598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		Current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Currently, geologists do it manually</a:t>
            </a:r>
          </a:p>
          <a:p>
            <a:pPr lvl="1"/>
            <a:r>
              <a:rPr lang="en-CA" dirty="0" smtClean="0"/>
              <a:t>Disadvantages: time-consuming, subjective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2339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Borrow methods from machine 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This problem is similar to semantic segmentation </a:t>
            </a:r>
          </a:p>
          <a:p>
            <a:pPr lvl="1"/>
            <a:r>
              <a:rPr lang="en-CA" dirty="0" smtClean="0"/>
              <a:t>Definition</a:t>
            </a:r>
          </a:p>
          <a:p>
            <a:pPr lvl="1"/>
            <a:r>
              <a:rPr lang="en-CA" dirty="0" smtClean="0"/>
              <a:t>Often can be solved using CNN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7701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Questions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Can we use similar technology to apply on geophysical data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209967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Data complexity</a:t>
            </a:r>
          </a:p>
          <a:p>
            <a:pPr lvl="1"/>
            <a:r>
              <a:rPr lang="en-CA" dirty="0" smtClean="0"/>
              <a:t>In semantic segmentation, we use natural images, e.g. the picture of a dog</a:t>
            </a:r>
          </a:p>
          <a:p>
            <a:pPr lvl="2"/>
            <a:r>
              <a:rPr lang="en-CA" dirty="0" smtClean="0"/>
              <a:t>Easy to segment</a:t>
            </a:r>
          </a:p>
          <a:p>
            <a:pPr lvl="1"/>
            <a:r>
              <a:rPr lang="en-CA" dirty="0" smtClean="0"/>
              <a:t>To segment geophysical data, </a:t>
            </a:r>
          </a:p>
          <a:p>
            <a:pPr lvl="2"/>
            <a:r>
              <a:rPr lang="en-CA" dirty="0" smtClean="0"/>
              <a:t>Need experienced geologists</a:t>
            </a:r>
          </a:p>
          <a:p>
            <a:pPr lvl="2"/>
            <a:r>
              <a:rPr lang="en-CA" dirty="0" smtClean="0"/>
              <a:t>Subjective: different one generate different results</a:t>
            </a:r>
          </a:p>
          <a:p>
            <a:pPr lvl="2"/>
            <a:r>
              <a:rPr lang="en-CA" dirty="0" smtClean="0"/>
              <a:t>An art more than a simple rule</a:t>
            </a:r>
          </a:p>
          <a:p>
            <a:pPr lvl="2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30450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Data scarcity</a:t>
            </a:r>
          </a:p>
          <a:p>
            <a:pPr lvl="1"/>
            <a:r>
              <a:rPr lang="en-CA" dirty="0" smtClean="0"/>
              <a:t>For semantic segmentation of natural images, we have a lot benchmark datasets used for learning</a:t>
            </a:r>
          </a:p>
          <a:p>
            <a:pPr lvl="1"/>
            <a:r>
              <a:rPr lang="en-CA" dirty="0" smtClean="0"/>
              <a:t>Easy to generate pixel labels for natural images</a:t>
            </a:r>
          </a:p>
          <a:p>
            <a:pPr lvl="1"/>
            <a:endParaRPr lang="en-CA" dirty="0"/>
          </a:p>
          <a:p>
            <a:pPr lvl="1"/>
            <a:r>
              <a:rPr lang="en-CA" dirty="0" smtClean="0"/>
              <a:t>For geophysical data, since generate geological map needs a lot of time and effort, we do not have many interpreted data for training</a:t>
            </a:r>
          </a:p>
          <a:p>
            <a:pPr lvl="1"/>
            <a:endParaRPr lang="en-CA" dirty="0"/>
          </a:p>
          <a:p>
            <a:r>
              <a:rPr lang="en-CA" dirty="0" smtClean="0"/>
              <a:t>We use data augmentation to solve this issue and talk it in detail later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4193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Data inconsistency</a:t>
            </a:r>
          </a:p>
          <a:p>
            <a:pPr lvl="1"/>
            <a:r>
              <a:rPr lang="en-CA" dirty="0" smtClean="0"/>
              <a:t>For geophysical data, they usually record in different location and different latitude</a:t>
            </a:r>
          </a:p>
          <a:p>
            <a:pPr lvl="1"/>
            <a:endParaRPr lang="en-CA" dirty="0"/>
          </a:p>
          <a:p>
            <a:pPr lvl="1"/>
            <a:r>
              <a:rPr lang="en-CA" dirty="0" smtClean="0"/>
              <a:t>Same objects have totally different TMI</a:t>
            </a:r>
          </a:p>
          <a:p>
            <a:pPr lvl="1"/>
            <a:endParaRPr lang="en-CA" dirty="0"/>
          </a:p>
          <a:p>
            <a:pPr lvl="1"/>
            <a:r>
              <a:rPr lang="en-CA" dirty="0" smtClean="0"/>
              <a:t>Need to make them consistent for learning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30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926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10446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srgbClr val="FF0000"/>
                </a:solidFill>
              </a:rPr>
              <a:t>Data scarcity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 smtClean="0"/>
              <a:t>E.g. magnetic data</a:t>
            </a:r>
            <a:endParaRPr lang="en-CA" dirty="0" smtClean="0"/>
          </a:p>
          <a:p>
            <a:pPr marL="914400" lvl="2" indent="0">
              <a:buNone/>
            </a:pPr>
            <a:endParaRPr lang="en-CA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CA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49" y="2988094"/>
            <a:ext cx="3884901" cy="2921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5546"/>
            <a:ext cx="3971475" cy="2986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06" y="2965390"/>
            <a:ext cx="3945294" cy="29666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464" y="5931182"/>
            <a:ext cx="285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S</a:t>
            </a:r>
            <a:r>
              <a:rPr lang="en-CA" dirty="0" smtClean="0"/>
              <a:t>ufficient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From geophysical surveys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026990" y="5938969"/>
            <a:ext cx="23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Sufficient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From computations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8676847" y="5931182"/>
            <a:ext cx="3418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Insufficient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>
                <a:latin typeface="CMR10"/>
              </a:rPr>
              <a:t>require </a:t>
            </a:r>
            <a:r>
              <a:rPr lang="en-CA" dirty="0">
                <a:latin typeface="CMR10"/>
              </a:rPr>
              <a:t>efforts by geologists</a:t>
            </a:r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18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Propose a new method</a:t>
            </a:r>
          </a:p>
          <a:p>
            <a:pPr lvl="1"/>
            <a:r>
              <a:rPr lang="en-CA" dirty="0" smtClean="0"/>
              <a:t>Data pre-processing</a:t>
            </a:r>
          </a:p>
          <a:p>
            <a:pPr lvl="1"/>
            <a:r>
              <a:rPr lang="en-CA" dirty="0" smtClean="0"/>
              <a:t>Data augmentation</a:t>
            </a:r>
          </a:p>
          <a:p>
            <a:pPr lvl="1"/>
            <a:r>
              <a:rPr lang="en-CA" dirty="0" smtClean="0"/>
              <a:t>Training using NN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8644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Data preprocessing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Why</a:t>
            </a:r>
          </a:p>
          <a:p>
            <a:pPr lvl="1"/>
            <a:r>
              <a:rPr lang="en-CA" dirty="0" smtClean="0"/>
              <a:t>Data recorded in different latitude and height</a:t>
            </a:r>
          </a:p>
          <a:p>
            <a:pPr lvl="1"/>
            <a:r>
              <a:rPr lang="en-CA" dirty="0" smtClean="0"/>
              <a:t>Same objects have different TMI, different resolution</a:t>
            </a:r>
          </a:p>
          <a:p>
            <a:pPr lvl="1"/>
            <a:r>
              <a:rPr lang="en-CA" dirty="0" smtClean="0"/>
              <a:t>Generate errors when predicting</a:t>
            </a:r>
          </a:p>
          <a:p>
            <a:pPr lvl="1"/>
            <a:r>
              <a:rPr lang="en-CA" dirty="0" smtClean="0"/>
              <a:t>Can not refer from a different resolution using AI</a:t>
            </a:r>
          </a:p>
          <a:p>
            <a:pPr lvl="1"/>
            <a:endParaRPr lang="en-CA" dirty="0"/>
          </a:p>
          <a:p>
            <a:r>
              <a:rPr lang="en-CA" dirty="0" smtClean="0"/>
              <a:t>Reduction to pole</a:t>
            </a:r>
          </a:p>
          <a:p>
            <a:r>
              <a:rPr lang="en-CA" dirty="0" smtClean="0"/>
              <a:t>Same potential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44505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Data Augmentation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Why </a:t>
            </a:r>
          </a:p>
          <a:p>
            <a:pPr lvl="1"/>
            <a:r>
              <a:rPr lang="en-CA" dirty="0" smtClean="0"/>
              <a:t>Not many interpreted geophysical data (time consuming) used for training</a:t>
            </a:r>
          </a:p>
          <a:p>
            <a:pPr lvl="1"/>
            <a:r>
              <a:rPr lang="en-CA" dirty="0" smtClean="0"/>
              <a:t>not enough for training</a:t>
            </a:r>
          </a:p>
          <a:p>
            <a:r>
              <a:rPr lang="en-CA" dirty="0" smtClean="0"/>
              <a:t>traditional data augmentation methods</a:t>
            </a:r>
          </a:p>
          <a:p>
            <a:pPr lvl="1"/>
            <a:r>
              <a:rPr lang="en-CA" dirty="0" smtClean="0"/>
              <a:t>Simply rotation, mirroring and etc.</a:t>
            </a:r>
          </a:p>
          <a:p>
            <a:pPr lvl="1"/>
            <a:r>
              <a:rPr lang="en-CA" dirty="0" smtClean="0"/>
              <a:t>They may suit natural images</a:t>
            </a:r>
          </a:p>
          <a:p>
            <a:r>
              <a:rPr lang="en-CA" dirty="0" smtClean="0"/>
              <a:t>Geophysical data have special nature, traditional methods will ruin this nature: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55796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Data augmentation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image usually  has spatial continuity and heterogeneity, which will be ruined by traditional methods</a:t>
            </a:r>
          </a:p>
          <a:p>
            <a:endParaRPr lang="en-CA" dirty="0"/>
          </a:p>
          <a:p>
            <a:r>
              <a:rPr lang="en-CA" dirty="0" smtClean="0"/>
              <a:t>Solution: to preserve these nature, we use geostatistics to generate new images, while make these new images share the same spatial continuity as the original one.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2082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geostatistics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Goal: </a:t>
            </a:r>
          </a:p>
          <a:p>
            <a:pPr lvl="1"/>
            <a:r>
              <a:rPr lang="en-CA" dirty="0" smtClean="0"/>
              <a:t>Generate new realizations based on original training images.</a:t>
            </a:r>
          </a:p>
          <a:p>
            <a:r>
              <a:rPr lang="en-CA" dirty="0" smtClean="0"/>
              <a:t>principles: </a:t>
            </a:r>
          </a:p>
          <a:p>
            <a:pPr lvl="1"/>
            <a:r>
              <a:rPr lang="en-CA" dirty="0" smtClean="0"/>
              <a:t>Learn spatial statistics from the original training images</a:t>
            </a:r>
          </a:p>
          <a:p>
            <a:pPr lvl="1"/>
            <a:r>
              <a:rPr lang="en-CA" dirty="0" smtClean="0"/>
              <a:t>Use that spatial statistics to generate new realization</a:t>
            </a:r>
          </a:p>
          <a:p>
            <a:pPr lvl="1"/>
            <a:r>
              <a:rPr lang="en-CA" dirty="0" smtClean="0"/>
              <a:t>Details below</a:t>
            </a:r>
          </a:p>
          <a:p>
            <a:pPr lvl="1"/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87172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geostatistics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Learn spatial statistics from the original training images</a:t>
            </a:r>
          </a:p>
          <a:p>
            <a:pPr lvl="1"/>
            <a:r>
              <a:rPr lang="en-CA" dirty="0" smtClean="0"/>
              <a:t>Pixel-based method </a:t>
            </a:r>
          </a:p>
          <a:p>
            <a:pPr lvl="2"/>
            <a:r>
              <a:rPr lang="en-CA" dirty="0" smtClean="0"/>
              <a:t>How to estimate the nodal value in the realizations during simulation</a:t>
            </a:r>
          </a:p>
          <a:p>
            <a:pPr lvl="3"/>
            <a:r>
              <a:rPr lang="en-CA" dirty="0" smtClean="0"/>
              <a:t>Scan the training images</a:t>
            </a:r>
          </a:p>
          <a:p>
            <a:pPr lvl="3"/>
            <a:r>
              <a:rPr lang="en-CA" dirty="0" smtClean="0"/>
              <a:t>Get configuration of data events whose surrounding values are the same</a:t>
            </a:r>
          </a:p>
          <a:p>
            <a:pPr lvl="3"/>
            <a:r>
              <a:rPr lang="en-CA" dirty="0" smtClean="0"/>
              <a:t>Estimate the empirical distribution of central values</a:t>
            </a:r>
          </a:p>
          <a:p>
            <a:pPr lvl="1"/>
            <a:r>
              <a:rPr lang="en-CA" dirty="0" smtClean="0"/>
              <a:t>Patch-based method</a:t>
            </a:r>
          </a:p>
          <a:p>
            <a:pPr lvl="2"/>
            <a:r>
              <a:rPr lang="en-CA" dirty="0" smtClean="0"/>
              <a:t>Instead of estimating a single value, we paste a patch</a:t>
            </a:r>
          </a:p>
          <a:p>
            <a:pPr lvl="2"/>
            <a:r>
              <a:rPr lang="en-CA" dirty="0" smtClean="0"/>
              <a:t>Scan the training image to get a patch database</a:t>
            </a:r>
          </a:p>
          <a:p>
            <a:pPr lvl="2"/>
            <a:r>
              <a:rPr lang="en-CA" dirty="0" smtClean="0"/>
              <a:t>Compare data event in realization to each patch in the patch databased</a:t>
            </a:r>
          </a:p>
          <a:p>
            <a:pPr lvl="2"/>
            <a:r>
              <a:rPr lang="en-CA" dirty="0" smtClean="0"/>
              <a:t>Find the closest one to paste</a:t>
            </a:r>
          </a:p>
          <a:p>
            <a:pPr lvl="2"/>
            <a:endParaRPr lang="en-CA" dirty="0" smtClean="0"/>
          </a:p>
          <a:p>
            <a:pPr lvl="2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29497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geostatistics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Patch-based method</a:t>
            </a:r>
          </a:p>
          <a:p>
            <a:pPr lvl="1"/>
            <a:r>
              <a:rPr lang="en-CA" dirty="0" smtClean="0"/>
              <a:t>Instead of estimating a single value, we paste a patch</a:t>
            </a:r>
          </a:p>
          <a:p>
            <a:pPr lvl="1"/>
            <a:r>
              <a:rPr lang="en-CA" dirty="0" smtClean="0"/>
              <a:t>Scan the training image to get a patch database</a:t>
            </a:r>
          </a:p>
          <a:p>
            <a:pPr lvl="1"/>
            <a:r>
              <a:rPr lang="en-CA" dirty="0" smtClean="0"/>
              <a:t>Compare data event in realization to each patch in the patch databased</a:t>
            </a:r>
          </a:p>
          <a:p>
            <a:pPr lvl="1"/>
            <a:r>
              <a:rPr lang="en-CA" dirty="0" smtClean="0"/>
              <a:t>Find the closest one to paste</a:t>
            </a:r>
          </a:p>
          <a:p>
            <a:r>
              <a:rPr lang="en-CA" dirty="0" smtClean="0"/>
              <a:t>How to compare?</a:t>
            </a:r>
          </a:p>
          <a:p>
            <a:pPr lvl="1"/>
            <a:r>
              <a:rPr lang="en-CA" dirty="0" smtClean="0"/>
              <a:t>Use distance (dissimilarity)</a:t>
            </a:r>
          </a:p>
          <a:p>
            <a:pPr lvl="2"/>
            <a:endParaRPr lang="en-CA" dirty="0" smtClean="0"/>
          </a:p>
          <a:p>
            <a:pPr lvl="2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06127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distance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For continuous</a:t>
            </a:r>
          </a:p>
          <a:p>
            <a:r>
              <a:rPr lang="en-CA" dirty="0" smtClean="0"/>
              <a:t>For categorical</a:t>
            </a:r>
          </a:p>
          <a:p>
            <a:r>
              <a:rPr lang="en-CA" dirty="0" smtClean="0"/>
              <a:t>For multivariate</a:t>
            </a:r>
          </a:p>
          <a:p>
            <a:pPr lvl="1"/>
            <a:r>
              <a:rPr lang="en-CA" dirty="0" smtClean="0"/>
              <a:t>A combination of continuous distance and categorical distance</a:t>
            </a:r>
          </a:p>
          <a:p>
            <a:r>
              <a:rPr lang="en-CA" dirty="0" smtClean="0"/>
              <a:t>But there is a problem!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109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nonstationary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 patch-based method, we treat every patch equally. We assume the statistics here is similar to there</a:t>
            </a:r>
          </a:p>
          <a:p>
            <a:r>
              <a:rPr lang="en-CA" dirty="0" smtClean="0"/>
              <a:t>However, in real data, it is not the case.</a:t>
            </a:r>
          </a:p>
          <a:p>
            <a:r>
              <a:rPr lang="en-CA" dirty="0" smtClean="0"/>
              <a:t>When generating realizations, the realizations do not have the same spatial statistics as the original</a:t>
            </a:r>
          </a:p>
          <a:p>
            <a:r>
              <a:rPr lang="en-CA" dirty="0" smtClean="0"/>
              <a:t>How to solve?</a:t>
            </a:r>
          </a:p>
          <a:p>
            <a:pPr lvl="1"/>
            <a:r>
              <a:rPr lang="en-CA" dirty="0" smtClean="0"/>
              <a:t>We treat each patch unequally and associate the spatial coordinate with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092610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nonstationary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Nonstationary distance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15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15117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5151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3000" dirty="0" smtClean="0"/>
              <a:t>Data scarcity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2600" dirty="0" smtClean="0"/>
              <a:t>E.g. magnetic data</a:t>
            </a:r>
          </a:p>
          <a:p>
            <a:pPr marL="914400" lvl="2" indent="0">
              <a:buNone/>
            </a:pPr>
            <a:endParaRPr lang="en-US" altLang="zh-CN" sz="26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3000" dirty="0">
                <a:solidFill>
                  <a:srgbClr val="FF0000"/>
                </a:solidFill>
              </a:rPr>
              <a:t>Insufficient number</a:t>
            </a:r>
            <a:r>
              <a:rPr lang="en-CA" sz="3000" dirty="0"/>
              <a:t> </a:t>
            </a:r>
            <a:r>
              <a:rPr lang="en-CA" sz="3000" dirty="0">
                <a:solidFill>
                  <a:prstClr val="black"/>
                </a:solidFill>
              </a:rPr>
              <a:t>of pixel-wise labels for </a:t>
            </a:r>
            <a:r>
              <a:rPr lang="en-CA" sz="3000" dirty="0" smtClean="0">
                <a:solidFill>
                  <a:prstClr val="black"/>
                </a:solidFill>
              </a:rPr>
              <a:t>training</a:t>
            </a:r>
          </a:p>
          <a:p>
            <a:pPr marL="457200" lvl="1" indent="0">
              <a:buNone/>
            </a:pPr>
            <a:endParaRPr lang="en-CA" dirty="0">
              <a:solidFill>
                <a:prstClr val="black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CA" sz="2600" dirty="0">
                <a:solidFill>
                  <a:prstClr val="black"/>
                </a:solidFill>
              </a:rPr>
              <a:t>overfitting and poor </a:t>
            </a:r>
            <a:r>
              <a:rPr lang="en-CA" sz="2600" dirty="0" smtClean="0">
                <a:solidFill>
                  <a:prstClr val="black"/>
                </a:solidFill>
              </a:rPr>
              <a:t>generalization</a:t>
            </a:r>
          </a:p>
          <a:p>
            <a:pPr marL="914400" lvl="2" indent="0">
              <a:buNone/>
            </a:pPr>
            <a:endParaRPr lang="en-US" dirty="0" smtClean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CA" dirty="0" smtClean="0"/>
          </a:p>
          <a:p>
            <a:pPr marL="914400" lvl="2" indent="0">
              <a:buNone/>
            </a:pPr>
            <a:endParaRPr lang="en-CA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CA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823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Data augmentation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We can generate many new realizations (multivariate, nonstationary) used as training datasets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42691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Training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We have training datasets</a:t>
            </a:r>
          </a:p>
          <a:p>
            <a:r>
              <a:rPr lang="en-CA" dirty="0" smtClean="0"/>
              <a:t>Want to learn  a mapping function from training data to their pix-wise labels</a:t>
            </a:r>
          </a:p>
          <a:p>
            <a:r>
              <a:rPr lang="en-CA" dirty="0" smtClean="0"/>
              <a:t>This is an optimization problem, formulated as</a:t>
            </a:r>
          </a:p>
          <a:p>
            <a:endParaRPr lang="en-CA" dirty="0"/>
          </a:p>
          <a:p>
            <a:r>
              <a:rPr lang="en-CA" dirty="0" smtClean="0"/>
              <a:t>Many optimization algorithm can be used to get a solution</a:t>
            </a:r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92368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Mapping function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We propose a new mapping function</a:t>
            </a:r>
          </a:p>
          <a:p>
            <a:r>
              <a:rPr lang="en-CA" dirty="0" err="1" smtClean="0"/>
              <a:t>iCNN</a:t>
            </a:r>
            <a:endParaRPr lang="en-CA" dirty="0" smtClean="0"/>
          </a:p>
          <a:p>
            <a:r>
              <a:rPr lang="en-CA" dirty="0" smtClean="0"/>
              <a:t>We will explain it how to get it from </a:t>
            </a:r>
            <a:r>
              <a:rPr lang="en-CA" dirty="0" err="1" smtClean="0"/>
              <a:t>resnet</a:t>
            </a: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11205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resnet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 = y + sigma (KY + b)</a:t>
            </a:r>
          </a:p>
          <a:p>
            <a:r>
              <a:rPr lang="en-CA" dirty="0" smtClean="0"/>
              <a:t>Augment using h</a:t>
            </a:r>
          </a:p>
          <a:p>
            <a:pPr lvl="1"/>
            <a:r>
              <a:rPr lang="en-CA" dirty="0" smtClean="0"/>
              <a:t>Y = y + h*sigma(</a:t>
            </a:r>
            <a:r>
              <a:rPr lang="en-CA" dirty="0" err="1" smtClean="0"/>
              <a:t>Ky+b</a:t>
            </a:r>
            <a:r>
              <a:rPr lang="en-CA" dirty="0" smtClean="0"/>
              <a:t>)</a:t>
            </a:r>
          </a:p>
          <a:p>
            <a:r>
              <a:rPr lang="en-CA" dirty="0" smtClean="0"/>
              <a:t>View as ODE</a:t>
            </a:r>
          </a:p>
          <a:p>
            <a:pPr lvl="1"/>
            <a:r>
              <a:rPr lang="en-CA" dirty="0" err="1" smtClean="0"/>
              <a:t>Y_dot</a:t>
            </a:r>
            <a:r>
              <a:rPr lang="en-CA" dirty="0" smtClean="0"/>
              <a:t> = sigma(</a:t>
            </a:r>
            <a:r>
              <a:rPr lang="en-CA" dirty="0" err="1" smtClean="0"/>
              <a:t>Ky</a:t>
            </a:r>
            <a:r>
              <a:rPr lang="en-CA" dirty="0" smtClean="0"/>
              <a:t> +b) when h is small</a:t>
            </a:r>
          </a:p>
          <a:p>
            <a:r>
              <a:rPr lang="en-CA" dirty="0" smtClean="0"/>
              <a:t>Use knowledge of ODE to explain gradient vanishing and exploding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380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Resnet</a:t>
            </a:r>
            <a:r>
              <a:rPr lang="en-CA" dirty="0" smtClean="0"/>
              <a:t> with stable properties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9587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25005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 semantic segmentation, we have a lot of 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36133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274"/>
            <a:ext cx="5520612" cy="41511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88" y="1135274"/>
            <a:ext cx="5520612" cy="415115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0580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Background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Segmentation of geophysical </a:t>
            </a:r>
            <a:r>
              <a:rPr lang="en-CA" dirty="0" smtClean="0"/>
              <a:t>data</a:t>
            </a:r>
          </a:p>
          <a:p>
            <a:pPr lvl="1"/>
            <a:r>
              <a:rPr lang="en-CA" dirty="0"/>
              <a:t>the process of dividing a geophysical image into </a:t>
            </a:r>
            <a:r>
              <a:rPr lang="en-CA" dirty="0" smtClean="0"/>
              <a:t>multiple geological units</a:t>
            </a:r>
          </a:p>
          <a:p>
            <a:pPr lvl="1"/>
            <a:r>
              <a:rPr lang="en-CA" dirty="0"/>
              <a:t>typically done manually by </a:t>
            </a:r>
            <a:r>
              <a:rPr lang="en-CA" dirty="0" smtClean="0"/>
              <a:t>experts</a:t>
            </a:r>
          </a:p>
          <a:p>
            <a:pPr lvl="1"/>
            <a:r>
              <a:rPr lang="en-CA" dirty="0"/>
              <a:t>time consuming </a:t>
            </a:r>
            <a:r>
              <a:rPr lang="en-CA" dirty="0" smtClean="0"/>
              <a:t>and inefficient</a:t>
            </a:r>
          </a:p>
          <a:p>
            <a:pPr lvl="1"/>
            <a:endParaRPr lang="en-CA" dirty="0"/>
          </a:p>
          <a:p>
            <a:r>
              <a:rPr lang="en-CA" dirty="0" smtClean="0"/>
              <a:t>Semantic segmentation</a:t>
            </a:r>
          </a:p>
          <a:p>
            <a:pPr lvl="1"/>
            <a:r>
              <a:rPr lang="en-CA" dirty="0"/>
              <a:t>the process that </a:t>
            </a:r>
            <a:r>
              <a:rPr lang="en-CA" dirty="0" smtClean="0"/>
              <a:t>associates each </a:t>
            </a:r>
            <a:r>
              <a:rPr lang="en-CA" dirty="0"/>
              <a:t>pixel in a </a:t>
            </a:r>
            <a:r>
              <a:rPr lang="en-CA" dirty="0">
                <a:solidFill>
                  <a:srgbClr val="FF0000"/>
                </a:solidFill>
              </a:rPr>
              <a:t>natural image</a:t>
            </a:r>
            <a:r>
              <a:rPr lang="en-CA" dirty="0"/>
              <a:t> with a labeled </a:t>
            </a:r>
            <a:r>
              <a:rPr lang="en-CA" dirty="0" smtClean="0"/>
              <a:t>class</a:t>
            </a:r>
          </a:p>
          <a:p>
            <a:pPr lvl="1"/>
            <a:r>
              <a:rPr lang="en-CA" dirty="0"/>
              <a:t>machine learning techniques such as </a:t>
            </a:r>
            <a:r>
              <a:rPr lang="en-CA" dirty="0" smtClean="0"/>
              <a:t>CNNs have </a:t>
            </a:r>
            <a:r>
              <a:rPr lang="en-CA" dirty="0"/>
              <a:t>been used </a:t>
            </a:r>
            <a:r>
              <a:rPr lang="en-CA" dirty="0" smtClean="0"/>
              <a:t>for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4302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2744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15117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51512"/>
            <a:ext cx="10515600" cy="4863588"/>
          </a:xfrm>
        </p:spPr>
        <p:txBody>
          <a:bodyPr>
            <a:normAutofit fontScale="25000" lnSpcReduction="20000"/>
          </a:bodyPr>
          <a:lstStyle/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9600" dirty="0" smtClean="0"/>
              <a:t>Data scarcity</a:t>
            </a:r>
          </a:p>
          <a:p>
            <a:pPr marL="457200" lvl="1" indent="0">
              <a:buNone/>
            </a:pPr>
            <a:endParaRPr lang="en-CA" sz="96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8000" dirty="0" smtClean="0"/>
              <a:t>E.g. magnetic data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96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sz="9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9600" dirty="0"/>
              <a:t>Insufficient number </a:t>
            </a:r>
            <a:r>
              <a:rPr lang="en-CA" sz="9600" dirty="0">
                <a:solidFill>
                  <a:prstClr val="black"/>
                </a:solidFill>
              </a:rPr>
              <a:t>of pixel-wise labels for </a:t>
            </a:r>
            <a:r>
              <a:rPr lang="en-CA" sz="9600" dirty="0" smtClean="0">
                <a:solidFill>
                  <a:prstClr val="black"/>
                </a:solidFill>
              </a:rPr>
              <a:t>training</a:t>
            </a:r>
          </a:p>
          <a:p>
            <a:pPr marL="457200" lvl="1" indent="0">
              <a:buNone/>
            </a:pPr>
            <a:endParaRPr lang="en-CA" sz="9600" dirty="0">
              <a:solidFill>
                <a:prstClr val="black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CA" sz="8000" dirty="0">
                <a:solidFill>
                  <a:prstClr val="black"/>
                </a:solidFill>
              </a:rPr>
              <a:t>overfitting and poor </a:t>
            </a:r>
            <a:r>
              <a:rPr lang="en-CA" sz="8000" dirty="0" smtClean="0">
                <a:solidFill>
                  <a:prstClr val="black"/>
                </a:solidFill>
              </a:rPr>
              <a:t>generalization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CA" sz="9600" dirty="0" smtClean="0">
              <a:solidFill>
                <a:prstClr val="black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endParaRPr lang="en-US" sz="96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9600" dirty="0" smtClean="0">
                <a:solidFill>
                  <a:srgbClr val="FF0000"/>
                </a:solidFill>
              </a:rPr>
              <a:t>Data augmentation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9600" dirty="0">
              <a:solidFill>
                <a:prstClr val="black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CA" sz="8000" dirty="0"/>
              <a:t>Synthetically creating new samples from original training dataset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CA" sz="9600" dirty="0" smtClean="0">
              <a:solidFill>
                <a:prstClr val="black"/>
              </a:solidFill>
            </a:endParaRPr>
          </a:p>
          <a:p>
            <a:pPr marL="914400" lvl="2" indent="0">
              <a:buNone/>
            </a:pPr>
            <a:endParaRPr lang="en-US" sz="9600" dirty="0" smtClean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CA" dirty="0" smtClean="0"/>
          </a:p>
          <a:p>
            <a:pPr marL="914400" lvl="2" indent="0">
              <a:buNone/>
            </a:pPr>
            <a:endParaRPr lang="en-CA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CA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0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67945" cy="3585199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75045"/>
            <a:ext cx="4764962" cy="3582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90" y="0"/>
            <a:ext cx="5520612" cy="415115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17106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7240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5562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Data augmentation</a:t>
            </a:r>
            <a:endParaRPr lang="en-CA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49" y="3131415"/>
            <a:ext cx="3884901" cy="2921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867"/>
            <a:ext cx="3971475" cy="2986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06" y="3108711"/>
            <a:ext cx="3945294" cy="2966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0464" y="6074503"/>
            <a:ext cx="285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S</a:t>
            </a:r>
            <a:r>
              <a:rPr lang="en-CA" dirty="0" smtClean="0"/>
              <a:t>ufficient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From geophysical surveys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026990" y="6082290"/>
            <a:ext cx="23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Sufficient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From computations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8676847" y="6074503"/>
            <a:ext cx="3418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Insufficient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>
                <a:latin typeface="CMR10"/>
              </a:rPr>
              <a:t>require </a:t>
            </a:r>
            <a:r>
              <a:rPr lang="en-CA" dirty="0">
                <a:latin typeface="CMR10"/>
              </a:rPr>
              <a:t>efforts by geologists</a:t>
            </a:r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707572" y="1562875"/>
            <a:ext cx="10515600" cy="4351338"/>
          </a:xfrm>
        </p:spPr>
        <p:txBody>
          <a:bodyPr/>
          <a:lstStyle/>
          <a:p>
            <a:r>
              <a:rPr lang="en-CA" dirty="0" smtClean="0"/>
              <a:t>Training dataset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 smtClean="0"/>
              <a:t>Insufficient number of pixel-wise labels for training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CA" dirty="0" smtClean="0"/>
              <a:t>overfitting and poor generalization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 smtClean="0"/>
              <a:t>Synthetically creating </a:t>
            </a:r>
            <a:r>
              <a:rPr lang="en-CA" dirty="0"/>
              <a:t>new samples from original training </a:t>
            </a:r>
            <a:r>
              <a:rPr lang="en-CA" dirty="0" smtClean="0"/>
              <a:t>dataset</a:t>
            </a:r>
          </a:p>
          <a:p>
            <a:pPr marL="914400" lvl="2" indent="0">
              <a:buNone/>
            </a:pPr>
            <a:endParaRPr lang="en-CA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64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Questions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Attempting to use </a:t>
            </a:r>
            <a:r>
              <a:rPr lang="en-CA" dirty="0"/>
              <a:t>similar </a:t>
            </a:r>
            <a:r>
              <a:rPr lang="en-CA" dirty="0" smtClean="0"/>
              <a:t>technology to automatically </a:t>
            </a:r>
            <a:r>
              <a:rPr lang="en-CA" dirty="0"/>
              <a:t>segment geophysical </a:t>
            </a:r>
            <a:r>
              <a:rPr lang="en-CA" dirty="0" smtClean="0"/>
              <a:t>data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21871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Challenges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Data inconsistency</a:t>
            </a:r>
          </a:p>
          <a:p>
            <a:r>
              <a:rPr lang="en-CA" dirty="0" smtClean="0"/>
              <a:t>Data scarcity</a:t>
            </a:r>
          </a:p>
          <a:p>
            <a:r>
              <a:rPr lang="en-CA" dirty="0" smtClean="0"/>
              <a:t>Data </a:t>
            </a:r>
            <a:r>
              <a:rPr lang="en-CA" dirty="0"/>
              <a:t>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16253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Semantic Segmentation</a:t>
            </a:r>
          </a:p>
          <a:p>
            <a:pPr lvl="1"/>
            <a:r>
              <a:rPr lang="en-CA" dirty="0" smtClean="0"/>
              <a:t>The </a:t>
            </a:r>
            <a:r>
              <a:rPr lang="en-CA" dirty="0"/>
              <a:t>pre-processing </a:t>
            </a:r>
            <a:r>
              <a:rPr lang="en-CA" dirty="0" smtClean="0"/>
              <a:t>of geophysical </a:t>
            </a:r>
            <a:r>
              <a:rPr lang="en-CA" dirty="0"/>
              <a:t>data in order to enable </a:t>
            </a:r>
            <a:r>
              <a:rPr lang="en-CA" dirty="0" smtClean="0"/>
              <a:t>learning</a:t>
            </a:r>
          </a:p>
          <a:p>
            <a:pPr lvl="1"/>
            <a:r>
              <a:rPr lang="en-CA" dirty="0" smtClean="0"/>
              <a:t>The </a:t>
            </a:r>
            <a:r>
              <a:rPr lang="en-CA" dirty="0"/>
              <a:t>enrichment of the data set (data augmentation) </a:t>
            </a:r>
            <a:r>
              <a:rPr lang="en-CA" dirty="0" smtClean="0"/>
              <a:t>by using </a:t>
            </a:r>
            <a:r>
              <a:rPr lang="en-CA" dirty="0"/>
              <a:t>a geo-statistical technique, referred to as </a:t>
            </a:r>
            <a:r>
              <a:rPr lang="en-CA" dirty="0" smtClean="0"/>
              <a:t>MPS </a:t>
            </a:r>
          </a:p>
          <a:p>
            <a:pPr lvl="1"/>
            <a:r>
              <a:rPr lang="en-CA" dirty="0" smtClean="0"/>
              <a:t>The training </a:t>
            </a:r>
            <a:r>
              <a:rPr lang="en-CA" dirty="0"/>
              <a:t>of such a data set based </a:t>
            </a:r>
            <a:r>
              <a:rPr lang="en-CA" dirty="0" smtClean="0"/>
              <a:t>on </a:t>
            </a:r>
            <a:r>
              <a:rPr lang="en-CA" dirty="0" err="1" smtClean="0"/>
              <a:t>iCNNs</a:t>
            </a:r>
            <a:r>
              <a:rPr lang="en-CA" dirty="0" smtClean="0"/>
              <a:t> </a:t>
            </a:r>
          </a:p>
          <a:p>
            <a:pPr lvl="2"/>
            <a:r>
              <a:rPr lang="en-CA" dirty="0" smtClean="0"/>
              <a:t>specifically </a:t>
            </a:r>
            <a:r>
              <a:rPr lang="en-CA" dirty="0"/>
              <a:t>developed to identify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47400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Data</a:t>
            </a:r>
          </a:p>
          <a:p>
            <a:pPr lvl="1"/>
            <a:r>
              <a:rPr lang="en-CA" dirty="0"/>
              <a:t>a </a:t>
            </a:r>
            <a:r>
              <a:rPr lang="en-CA" dirty="0" smtClean="0"/>
              <a:t>field </a:t>
            </a:r>
            <a:r>
              <a:rPr lang="en-CA" dirty="0"/>
              <a:t>magnetic data </a:t>
            </a:r>
            <a:r>
              <a:rPr lang="en-CA" dirty="0" smtClean="0"/>
              <a:t>set</a:t>
            </a:r>
          </a:p>
          <a:p>
            <a:r>
              <a:rPr lang="en-CA" dirty="0" smtClean="0"/>
              <a:t>show </a:t>
            </a:r>
            <a:r>
              <a:rPr lang="en-CA" dirty="0"/>
              <a:t>its competitiveness with </a:t>
            </a:r>
            <a:r>
              <a:rPr lang="en-CA" dirty="0" smtClean="0"/>
              <a:t>human segmentation </a:t>
            </a:r>
            <a:endParaRPr lang="en-CA" dirty="0"/>
          </a:p>
          <a:p>
            <a:r>
              <a:rPr lang="en-CA" smtClean="0"/>
              <a:t>indicate </a:t>
            </a:r>
            <a:r>
              <a:rPr lang="en-CA" dirty="0"/>
              <a:t>promising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9152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197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24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722349" y="140017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3036769" y="140493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330478" y="140017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ight Arrow 46"/>
          <p:cNvSpPr/>
          <p:nvPr/>
        </p:nvSpPr>
        <p:spPr>
          <a:xfrm>
            <a:off x="2046359" y="228599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ight Arrow 50"/>
          <p:cNvSpPr/>
          <p:nvPr/>
        </p:nvSpPr>
        <p:spPr>
          <a:xfrm>
            <a:off x="3479088" y="2300740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981177" y="2085973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249401" y="2698621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056047" y="3762375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1056046" y="3291744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155800" y="2285999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686247" y="2300740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132187" y="2025156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303265" y="2224324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428707" y="2637804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420841" y="3795710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426809" y="240506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208570" y="876300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891637" y="157481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592771" y="223685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265998" y="140970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130502" y="1420082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10960399" y="211993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399" y="2119935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8593" y="3271431"/>
                <a:ext cx="2161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𝑟𝑎𝑖𝑛𝑖𝑛𝑔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" y="3271431"/>
                <a:ext cx="216187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5850339" y="134564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164759" y="135040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477596" y="13456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Rectangle 107"/>
          <p:cNvSpPr/>
          <p:nvPr/>
        </p:nvSpPr>
        <p:spPr>
          <a:xfrm>
            <a:off x="4952031" y="1362932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531464" y="2285999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8121913" y="1353371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701346" y="2276438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702" y="-2559050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9559086" y="3451201"/>
            <a:ext cx="1928813" cy="1589135"/>
          </a:xfrm>
          <a:prstGeom prst="bentUpArrow">
            <a:avLst>
              <a:gd name="adj1" fmla="val 10015"/>
              <a:gd name="adj2" fmla="val 18736"/>
              <a:gd name="adj3" fmla="val 32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8686509" y="4391025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/>
          <p:cNvSpPr txBox="1"/>
          <p:nvPr/>
        </p:nvSpPr>
        <p:spPr>
          <a:xfrm>
            <a:off x="3796741" y="5782118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segmentation</a:t>
            </a:r>
            <a:endParaRPr lang="en-CA" dirty="0"/>
          </a:p>
        </p:txBody>
      </p:sp>
      <p:sp>
        <p:nvSpPr>
          <p:cNvPr id="55" name="Rectangle 54"/>
          <p:cNvSpPr/>
          <p:nvPr/>
        </p:nvSpPr>
        <p:spPr>
          <a:xfrm>
            <a:off x="8231797" y="4160342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231797" y="3812292"/>
            <a:ext cx="20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Segmentation layer 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4697381" y="4819427"/>
                <a:ext cx="50315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81" y="4819427"/>
                <a:ext cx="503150" cy="390748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258285" y="5324848"/>
            <a:ext cx="3630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softmax 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/>
              <a:t> normalized exponential function</a:t>
            </a:r>
          </a:p>
          <a:p>
            <a:endParaRPr lang="en-CA" dirty="0"/>
          </a:p>
        </p:txBody>
      </p:sp>
      <p:sp>
        <p:nvSpPr>
          <p:cNvPr id="3" name="Left-Right Arrow 2"/>
          <p:cNvSpPr/>
          <p:nvPr/>
        </p:nvSpPr>
        <p:spPr>
          <a:xfrm>
            <a:off x="2124563" y="4767655"/>
            <a:ext cx="1828084" cy="3606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326210" y="5057974"/>
            <a:ext cx="1526893" cy="646331"/>
          </a:xfrm>
          <a:prstGeom prst="rect">
            <a:avLst/>
          </a:prstGeom>
          <a:noFill/>
          <a:ln w="63500">
            <a:noFill/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Cross entropy </a:t>
            </a:r>
          </a:p>
          <a:p>
            <a:r>
              <a:rPr lang="en-CA" dirty="0" smtClean="0"/>
              <a:t>for each pixel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158131" y="5704305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true segmentation</a:t>
            </a:r>
            <a:endParaRPr lang="en-CA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" y="1330414"/>
            <a:ext cx="1754858" cy="1319545"/>
          </a:xfrm>
          <a:prstGeom prst="rect">
            <a:avLst/>
          </a:prstGeom>
        </p:spPr>
      </p:pic>
      <p:pic>
        <p:nvPicPr>
          <p:cNvPr id="7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2" y="1998129"/>
            <a:ext cx="1627565" cy="1223827"/>
          </a:xfr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8014"/>
            <a:ext cx="2086812" cy="1569153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3987998" y="399119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187165" y="4131982"/>
            <a:ext cx="4084695" cy="6463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Tune parameters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To be as close as manual segmentation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55260" y="1024136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</a:t>
            </a:r>
            <a:endParaRPr lang="en-CA" dirty="0"/>
          </a:p>
        </p:txBody>
      </p:sp>
      <p:sp>
        <p:nvSpPr>
          <p:cNvPr id="94" name="Rectangle 93"/>
          <p:cNvSpPr/>
          <p:nvPr/>
        </p:nvSpPr>
        <p:spPr>
          <a:xfrm>
            <a:off x="2955454" y="511197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96" name="TextBox 95"/>
          <p:cNvSpPr txBox="1"/>
          <p:nvPr/>
        </p:nvSpPr>
        <p:spPr>
          <a:xfrm>
            <a:off x="2934262" y="32857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97" name="TextBox 96"/>
          <p:cNvSpPr txBox="1"/>
          <p:nvPr/>
        </p:nvSpPr>
        <p:spPr>
          <a:xfrm>
            <a:off x="3190923" y="100711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98" name="Rectangle 97"/>
          <p:cNvSpPr/>
          <p:nvPr/>
        </p:nvSpPr>
        <p:spPr>
          <a:xfrm>
            <a:off x="2236563" y="866859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9689393" y="763453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6062252" y="3231202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6318913" y="952584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03" name="TextBox 102"/>
          <p:cNvSpPr txBox="1"/>
          <p:nvPr/>
        </p:nvSpPr>
        <p:spPr>
          <a:xfrm>
            <a:off x="4521820" y="1019413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799627" y="1004043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1805223" y="4727567"/>
                <a:ext cx="399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23" y="4727567"/>
                <a:ext cx="399788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Arrow 5"/>
          <p:cNvSpPr/>
          <p:nvPr/>
        </p:nvSpPr>
        <p:spPr>
          <a:xfrm>
            <a:off x="5885713" y="4863656"/>
            <a:ext cx="2356624" cy="273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 rot="16200000">
            <a:off x="2265113" y="212582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r>
              <a:rPr lang="en-CA" dirty="0" smtClean="0"/>
              <a:t> x 1 conv</a:t>
            </a:r>
            <a:endParaRPr lang="en-CA" dirty="0"/>
          </a:p>
        </p:txBody>
      </p:sp>
      <p:sp>
        <p:nvSpPr>
          <p:cNvPr id="85" name="TextBox 84"/>
          <p:cNvSpPr txBox="1"/>
          <p:nvPr/>
        </p:nvSpPr>
        <p:spPr>
          <a:xfrm rot="16200000">
            <a:off x="5397690" y="2194202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r>
              <a:rPr lang="en-CA" dirty="0" smtClean="0"/>
              <a:t> x 1 conv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04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722349" y="140017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3036769" y="140493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330478" y="140017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ight Arrow 46"/>
          <p:cNvSpPr/>
          <p:nvPr/>
        </p:nvSpPr>
        <p:spPr>
          <a:xfrm>
            <a:off x="2046359" y="228599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ight Arrow 50"/>
          <p:cNvSpPr/>
          <p:nvPr/>
        </p:nvSpPr>
        <p:spPr>
          <a:xfrm>
            <a:off x="3479088" y="2300740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981177" y="2085973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249401" y="2698621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056047" y="3762375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1056046" y="3291744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4525071" y="2271178"/>
            <a:ext cx="1325140" cy="197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686247" y="2300740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132187" y="2025156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428707" y="2637804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420841" y="3795710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426809" y="240506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208570" y="876300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891637" y="157481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592771" y="223685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265998" y="140970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130502" y="1420082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10960399" y="211993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399" y="2119935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8593" y="3271431"/>
                <a:ext cx="2161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𝑟𝑎𝑖𝑛𝑖𝑛𝑔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" y="3271431"/>
                <a:ext cx="216187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5850339" y="134564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164759" y="135040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477596" y="13456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701346" y="2271178"/>
            <a:ext cx="1190291" cy="19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702" y="-2559050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9559086" y="3451201"/>
            <a:ext cx="1928813" cy="1589135"/>
          </a:xfrm>
          <a:prstGeom prst="bentUpArrow">
            <a:avLst>
              <a:gd name="adj1" fmla="val 10015"/>
              <a:gd name="adj2" fmla="val 18736"/>
              <a:gd name="adj3" fmla="val 32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8686509" y="4391025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/>
          <p:cNvSpPr txBox="1"/>
          <p:nvPr/>
        </p:nvSpPr>
        <p:spPr>
          <a:xfrm>
            <a:off x="3796741" y="5782118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segmentation</a:t>
            </a:r>
            <a:endParaRPr lang="en-CA" dirty="0"/>
          </a:p>
        </p:txBody>
      </p:sp>
      <p:sp>
        <p:nvSpPr>
          <p:cNvPr id="55" name="Rectangle 54"/>
          <p:cNvSpPr/>
          <p:nvPr/>
        </p:nvSpPr>
        <p:spPr>
          <a:xfrm>
            <a:off x="8231797" y="4160342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231797" y="3812292"/>
            <a:ext cx="20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Segmentation layer 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4697381" y="4819427"/>
                <a:ext cx="50315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81" y="4819427"/>
                <a:ext cx="503150" cy="390748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258285" y="5324848"/>
            <a:ext cx="3630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softmax 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/>
              <a:t> normalized exponential function</a:t>
            </a:r>
          </a:p>
          <a:p>
            <a:endParaRPr lang="en-CA" dirty="0"/>
          </a:p>
        </p:txBody>
      </p:sp>
      <p:sp>
        <p:nvSpPr>
          <p:cNvPr id="3" name="Left-Right Arrow 2"/>
          <p:cNvSpPr/>
          <p:nvPr/>
        </p:nvSpPr>
        <p:spPr>
          <a:xfrm>
            <a:off x="2124563" y="4767655"/>
            <a:ext cx="1828084" cy="3606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326210" y="5057974"/>
            <a:ext cx="1526893" cy="646331"/>
          </a:xfrm>
          <a:prstGeom prst="rect">
            <a:avLst/>
          </a:prstGeom>
          <a:noFill/>
          <a:ln w="63500">
            <a:noFill/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Cross entropy </a:t>
            </a:r>
          </a:p>
          <a:p>
            <a:r>
              <a:rPr lang="en-CA" dirty="0" smtClean="0"/>
              <a:t>for each pixel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158131" y="5704305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true segmentation</a:t>
            </a:r>
            <a:endParaRPr lang="en-CA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" y="1330414"/>
            <a:ext cx="1754858" cy="1319545"/>
          </a:xfrm>
          <a:prstGeom prst="rect">
            <a:avLst/>
          </a:prstGeom>
        </p:spPr>
      </p:pic>
      <p:pic>
        <p:nvPicPr>
          <p:cNvPr id="7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2" y="1998129"/>
            <a:ext cx="1627565" cy="1223827"/>
          </a:xfr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8014"/>
            <a:ext cx="2086812" cy="1569153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3987998" y="399119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187165" y="4131982"/>
            <a:ext cx="4084695" cy="6463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Tune parameters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To be as close as manual segmentation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55260" y="1024136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</a:t>
            </a:r>
            <a:endParaRPr lang="en-CA" dirty="0"/>
          </a:p>
        </p:txBody>
      </p:sp>
      <p:sp>
        <p:nvSpPr>
          <p:cNvPr id="94" name="Rectangle 93"/>
          <p:cNvSpPr/>
          <p:nvPr/>
        </p:nvSpPr>
        <p:spPr>
          <a:xfrm>
            <a:off x="2955454" y="511197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95" name="TextBox 94"/>
          <p:cNvSpPr txBox="1"/>
          <p:nvPr/>
        </p:nvSpPr>
        <p:spPr>
          <a:xfrm rot="16200000">
            <a:off x="2265113" y="212582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3 x 3 conv</a:t>
            </a:r>
            <a:endParaRPr lang="en-CA" dirty="0"/>
          </a:p>
        </p:txBody>
      </p:sp>
      <p:sp>
        <p:nvSpPr>
          <p:cNvPr id="96" name="TextBox 95"/>
          <p:cNvSpPr txBox="1"/>
          <p:nvPr/>
        </p:nvSpPr>
        <p:spPr>
          <a:xfrm>
            <a:off x="2934262" y="32857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97" name="TextBox 96"/>
          <p:cNvSpPr txBox="1"/>
          <p:nvPr/>
        </p:nvSpPr>
        <p:spPr>
          <a:xfrm>
            <a:off x="3190923" y="100711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98" name="Rectangle 97"/>
          <p:cNvSpPr/>
          <p:nvPr/>
        </p:nvSpPr>
        <p:spPr>
          <a:xfrm>
            <a:off x="2236563" y="866859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9689393" y="763453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6062252" y="3231202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6318913" y="952584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1805223" y="4727567"/>
                <a:ext cx="399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23" y="4727567"/>
                <a:ext cx="399788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Arrow 5"/>
          <p:cNvSpPr/>
          <p:nvPr/>
        </p:nvSpPr>
        <p:spPr>
          <a:xfrm>
            <a:off x="5885713" y="4863656"/>
            <a:ext cx="2356624" cy="273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 rot="16200000">
            <a:off x="5388788" y="2119028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3 x 3 conv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70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61719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Motivation</a:t>
            </a:r>
            <a:endParaRPr lang="en-CA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35"/>
            <a:ext cx="3448050" cy="3074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2" y="1871135"/>
            <a:ext cx="3390898" cy="302347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2887" y="3071171"/>
            <a:ext cx="2128807" cy="30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893676" y="2382396"/>
            <a:ext cx="1906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CMBX12"/>
              </a:rPr>
              <a:t>Segmentation for </a:t>
            </a:r>
            <a:r>
              <a:rPr lang="en-CA" sz="1400" dirty="0" smtClean="0">
                <a:latin typeface="CMBX12"/>
              </a:rPr>
              <a:t>Magnetic </a:t>
            </a:r>
            <a:r>
              <a:rPr lang="en-CA" sz="1400" dirty="0">
                <a:latin typeface="CMBX12"/>
              </a:rPr>
              <a:t>Data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16" y="4138602"/>
            <a:ext cx="2720478" cy="2720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63" y="4140689"/>
            <a:ext cx="2675237" cy="2717311"/>
          </a:xfrm>
          <a:prstGeom prst="rect">
            <a:avLst/>
          </a:prstGeom>
        </p:spPr>
      </p:pic>
      <p:sp>
        <p:nvSpPr>
          <p:cNvPr id="4" name="Content Placeholder 4"/>
          <p:cNvSpPr txBox="1">
            <a:spLocks noChangeArrowheads="1"/>
          </p:cNvSpPr>
          <p:nvPr/>
        </p:nvSpPr>
        <p:spPr bwMode="auto">
          <a:xfrm>
            <a:off x="647700" y="605815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	How to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extract 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relevant geological information from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geophysical data, leading to a </a:t>
            </a:r>
            <a:r>
              <a:rPr lang="en-US" altLang="zh-CN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geological unit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 map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? </a:t>
            </a: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847244" y="5701896"/>
            <a:ext cx="2128807" cy="30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6928033" y="5013121"/>
            <a:ext cx="1906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CMBX12"/>
              </a:rPr>
              <a:t>Segmentation </a:t>
            </a:r>
            <a:r>
              <a:rPr lang="en-CA" sz="1400">
                <a:latin typeface="CMBX12"/>
              </a:rPr>
              <a:t>for </a:t>
            </a:r>
            <a:r>
              <a:rPr lang="en-CA" sz="1400" smtClean="0">
                <a:latin typeface="CMBX12"/>
              </a:rPr>
              <a:t>Seismic Data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9516762" y="4138602"/>
            <a:ext cx="2675238" cy="27193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9802205" y="5633264"/>
            <a:ext cx="609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salt</a:t>
            </a:r>
            <a:endParaRPr lang="en-CA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1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data vs. natural images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inconsistency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srgbClr val="FF0000"/>
                </a:solidFill>
              </a:rPr>
              <a:t>Data scarcity 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complexity</a:t>
            </a:r>
            <a:endParaRPr lang="en-CA" dirty="0"/>
          </a:p>
        </p:txBody>
      </p:sp>
      <p:sp>
        <p:nvSpPr>
          <p:cNvPr id="5" name="Right Arrow 4"/>
          <p:cNvSpPr/>
          <p:nvPr/>
        </p:nvSpPr>
        <p:spPr>
          <a:xfrm>
            <a:off x="4057650" y="2857500"/>
            <a:ext cx="1943100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200774" y="2755254"/>
            <a:ext cx="282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Data pre</a:t>
            </a:r>
            <a:r>
              <a:rPr lang="en-CA" altLang="zh-CN" sz="2400" dirty="0" smtClean="0"/>
              <a:t>-processing</a:t>
            </a:r>
            <a:endParaRPr lang="en-CA" sz="2400" dirty="0"/>
          </a:p>
        </p:txBody>
      </p:sp>
      <p:sp>
        <p:nvSpPr>
          <p:cNvPr id="4" name="Right Arrow 3"/>
          <p:cNvSpPr/>
          <p:nvPr/>
        </p:nvSpPr>
        <p:spPr>
          <a:xfrm>
            <a:off x="4057650" y="3657600"/>
            <a:ext cx="19431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200774" y="3539629"/>
            <a:ext cx="282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Data </a:t>
            </a:r>
            <a:r>
              <a:rPr lang="en-CA" altLang="zh-CN" sz="2400" dirty="0" smtClean="0">
                <a:solidFill>
                  <a:srgbClr val="FF0000"/>
                </a:solidFill>
              </a:rPr>
              <a:t>augmentation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130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067029" y="90487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381449" y="90963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2675158" y="90487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ight Arrow 46"/>
          <p:cNvSpPr/>
          <p:nvPr/>
        </p:nvSpPr>
        <p:spPr>
          <a:xfrm>
            <a:off x="1391039" y="179069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ight Arrow 50"/>
          <p:cNvSpPr/>
          <p:nvPr/>
        </p:nvSpPr>
        <p:spPr>
          <a:xfrm>
            <a:off x="2823768" y="1805440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325857" y="1590673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3594081" y="2203321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279871" y="3267075"/>
            <a:ext cx="23142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279871" y="2872825"/>
            <a:ext cx="2173" cy="394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4500480" y="1790699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030927" y="1805440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6476867" y="1529856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7647945" y="1729024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6773387" y="2142504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4765521" y="3300410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4771489" y="190976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553250" y="381000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236317" y="107951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8937451" y="174155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195019" y="85034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5509439" y="85510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5822276" y="8503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Rectangle 107"/>
          <p:cNvSpPr/>
          <p:nvPr/>
        </p:nvSpPr>
        <p:spPr>
          <a:xfrm>
            <a:off x="4296711" y="867632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3876144" y="1790699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7466593" y="858071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046026" y="1781138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382" y="-3054350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7576477" y="3665042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 93"/>
          <p:cNvSpPr/>
          <p:nvPr/>
        </p:nvSpPr>
        <p:spPr>
          <a:xfrm>
            <a:off x="2300134" y="15897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96" name="TextBox 95"/>
          <p:cNvSpPr txBox="1"/>
          <p:nvPr/>
        </p:nvSpPr>
        <p:spPr>
          <a:xfrm>
            <a:off x="2278942" y="27904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97" name="TextBox 96"/>
          <p:cNvSpPr txBox="1"/>
          <p:nvPr/>
        </p:nvSpPr>
        <p:spPr>
          <a:xfrm>
            <a:off x="2535603" y="51181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98" name="Rectangle 97"/>
          <p:cNvSpPr/>
          <p:nvPr/>
        </p:nvSpPr>
        <p:spPr>
          <a:xfrm>
            <a:off x="1581243" y="371559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TextBox 100"/>
          <p:cNvSpPr txBox="1"/>
          <p:nvPr/>
        </p:nvSpPr>
        <p:spPr>
          <a:xfrm>
            <a:off x="5406932" y="2735902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5663593" y="457284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03" name="TextBox 102"/>
          <p:cNvSpPr txBox="1"/>
          <p:nvPr/>
        </p:nvSpPr>
        <p:spPr>
          <a:xfrm>
            <a:off x="3866500" y="524113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144307" y="508743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 rot="16200000">
            <a:off x="1609793" y="163052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r>
              <a:rPr lang="en-CA" dirty="0" smtClean="0"/>
              <a:t> x 1 conv</a:t>
            </a:r>
            <a:endParaRPr lang="en-CA" dirty="0"/>
          </a:p>
        </p:txBody>
      </p:sp>
      <p:sp>
        <p:nvSpPr>
          <p:cNvPr id="85" name="TextBox 84"/>
          <p:cNvSpPr txBox="1"/>
          <p:nvPr/>
        </p:nvSpPr>
        <p:spPr>
          <a:xfrm rot="16200000">
            <a:off x="4742370" y="1698902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r>
              <a:rPr lang="en-CA" dirty="0" smtClean="0"/>
              <a:t> x 1 conv</a:t>
            </a:r>
            <a:endParaRPr lang="en-CA" dirty="0"/>
          </a:p>
        </p:txBody>
      </p:sp>
      <p:sp>
        <p:nvSpPr>
          <p:cNvPr id="88" name="Rectangle 87"/>
          <p:cNvSpPr/>
          <p:nvPr/>
        </p:nvSpPr>
        <p:spPr>
          <a:xfrm>
            <a:off x="1183287" y="904875"/>
            <a:ext cx="195073" cy="19621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TextBox 88"/>
          <p:cNvSpPr txBox="1"/>
          <p:nvPr/>
        </p:nvSpPr>
        <p:spPr>
          <a:xfrm rot="16200000">
            <a:off x="882245" y="1721657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CA" dirty="0"/>
          </a:p>
        </p:txBody>
      </p:sp>
      <p:sp>
        <p:nvSpPr>
          <p:cNvPr id="91" name="Rectangle 90"/>
          <p:cNvSpPr/>
          <p:nvPr/>
        </p:nvSpPr>
        <p:spPr>
          <a:xfrm>
            <a:off x="9622359" y="83411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TextBox 91"/>
          <p:cNvSpPr txBox="1"/>
          <p:nvPr/>
        </p:nvSpPr>
        <p:spPr>
          <a:xfrm rot="16200000">
            <a:off x="9239233" y="1698901"/>
            <a:ext cx="9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softmax</a:t>
            </a:r>
            <a:endParaRPr lang="en-CA" dirty="0"/>
          </a:p>
        </p:txBody>
      </p:sp>
      <p:sp>
        <p:nvSpPr>
          <p:cNvPr id="95" name="Rectangle 94"/>
          <p:cNvSpPr/>
          <p:nvPr/>
        </p:nvSpPr>
        <p:spPr>
          <a:xfrm>
            <a:off x="10154848" y="834116"/>
            <a:ext cx="195073" cy="19621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TextBox 92"/>
          <p:cNvSpPr txBox="1"/>
          <p:nvPr/>
        </p:nvSpPr>
        <p:spPr>
          <a:xfrm rot="16200000">
            <a:off x="9489739" y="1596471"/>
            <a:ext cx="14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segmentation</a:t>
            </a:r>
            <a:endParaRPr lang="en-CA" dirty="0"/>
          </a:p>
        </p:txBody>
      </p:sp>
      <p:sp>
        <p:nvSpPr>
          <p:cNvPr id="100" name="Right Arrow 99"/>
          <p:cNvSpPr/>
          <p:nvPr/>
        </p:nvSpPr>
        <p:spPr>
          <a:xfrm>
            <a:off x="9818235" y="1781137"/>
            <a:ext cx="336614" cy="172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 104"/>
          <p:cNvSpPr/>
          <p:nvPr/>
        </p:nvSpPr>
        <p:spPr>
          <a:xfrm>
            <a:off x="2067029" y="4197151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2381449" y="4201912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Rectangle 106"/>
          <p:cNvSpPr/>
          <p:nvPr/>
        </p:nvSpPr>
        <p:spPr>
          <a:xfrm>
            <a:off x="2675158" y="4197151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Right Arrow 109"/>
          <p:cNvSpPr/>
          <p:nvPr/>
        </p:nvSpPr>
        <p:spPr>
          <a:xfrm>
            <a:off x="1391039" y="5082975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ight Arrow 112"/>
          <p:cNvSpPr/>
          <p:nvPr/>
        </p:nvSpPr>
        <p:spPr>
          <a:xfrm>
            <a:off x="2823768" y="5097716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Flowchart: Or 113"/>
          <p:cNvSpPr/>
          <p:nvPr/>
        </p:nvSpPr>
        <p:spPr>
          <a:xfrm>
            <a:off x="3325857" y="4882949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5" name="Straight Arrow Connector 114"/>
          <p:cNvCxnSpPr>
            <a:endCxn id="114" idx="4"/>
          </p:cNvCxnSpPr>
          <p:nvPr/>
        </p:nvCxnSpPr>
        <p:spPr>
          <a:xfrm flipV="1">
            <a:off x="3594081" y="5495597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1279871" y="6559351"/>
            <a:ext cx="23142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279871" y="6165101"/>
            <a:ext cx="2173" cy="394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ight Arrow 117"/>
          <p:cNvSpPr/>
          <p:nvPr/>
        </p:nvSpPr>
        <p:spPr>
          <a:xfrm>
            <a:off x="3869880" y="5068153"/>
            <a:ext cx="1323680" cy="183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Right Arrow 118"/>
          <p:cNvSpPr/>
          <p:nvPr/>
        </p:nvSpPr>
        <p:spPr>
          <a:xfrm>
            <a:off x="6030927" y="5097716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Flowchart: Or 119"/>
          <p:cNvSpPr/>
          <p:nvPr/>
        </p:nvSpPr>
        <p:spPr>
          <a:xfrm>
            <a:off x="6476867" y="4822132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6773387" y="5434780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4765521" y="6592686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4771489" y="5202038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1553250" y="3673276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TextBox 125"/>
          <p:cNvSpPr txBox="1"/>
          <p:nvPr/>
        </p:nvSpPr>
        <p:spPr>
          <a:xfrm>
            <a:off x="8236317" y="4371791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127" name="Right Arrow 126"/>
          <p:cNvSpPr/>
          <p:nvPr/>
        </p:nvSpPr>
        <p:spPr>
          <a:xfrm>
            <a:off x="8937451" y="5033828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/>
          <p:cNvSpPr/>
          <p:nvPr/>
        </p:nvSpPr>
        <p:spPr>
          <a:xfrm>
            <a:off x="5195019" y="4142620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Rectangle 128"/>
          <p:cNvSpPr/>
          <p:nvPr/>
        </p:nvSpPr>
        <p:spPr>
          <a:xfrm>
            <a:off x="5509439" y="4147381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Rectangle 129"/>
          <p:cNvSpPr/>
          <p:nvPr/>
        </p:nvSpPr>
        <p:spPr>
          <a:xfrm>
            <a:off x="5822276" y="4142620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ight Arrow 133"/>
          <p:cNvSpPr/>
          <p:nvPr/>
        </p:nvSpPr>
        <p:spPr>
          <a:xfrm>
            <a:off x="7046026" y="5068154"/>
            <a:ext cx="1283436" cy="19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Rectangle 134"/>
          <p:cNvSpPr/>
          <p:nvPr/>
        </p:nvSpPr>
        <p:spPr>
          <a:xfrm>
            <a:off x="7576477" y="6957318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TextBox 136"/>
          <p:cNvSpPr txBox="1"/>
          <p:nvPr/>
        </p:nvSpPr>
        <p:spPr>
          <a:xfrm>
            <a:off x="2278942" y="608270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38" name="TextBox 137"/>
          <p:cNvSpPr txBox="1"/>
          <p:nvPr/>
        </p:nvSpPr>
        <p:spPr>
          <a:xfrm>
            <a:off x="2535603" y="3804091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39" name="Rectangle 138"/>
          <p:cNvSpPr/>
          <p:nvPr/>
        </p:nvSpPr>
        <p:spPr>
          <a:xfrm>
            <a:off x="1581243" y="3663835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TextBox 139"/>
          <p:cNvSpPr txBox="1"/>
          <p:nvPr/>
        </p:nvSpPr>
        <p:spPr>
          <a:xfrm>
            <a:off x="5406932" y="602817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41" name="TextBox 140"/>
          <p:cNvSpPr txBox="1"/>
          <p:nvPr/>
        </p:nvSpPr>
        <p:spPr>
          <a:xfrm>
            <a:off x="5663593" y="374956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44" name="TextBox 143"/>
          <p:cNvSpPr txBox="1"/>
          <p:nvPr/>
        </p:nvSpPr>
        <p:spPr>
          <a:xfrm rot="16200000">
            <a:off x="1609793" y="4922802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3 x 3 conv</a:t>
            </a:r>
            <a:endParaRPr lang="en-CA" dirty="0"/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4742370" y="4991178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3 x 3 conv</a:t>
            </a:r>
            <a:endParaRPr lang="en-CA" dirty="0"/>
          </a:p>
        </p:txBody>
      </p:sp>
      <p:sp>
        <p:nvSpPr>
          <p:cNvPr id="146" name="Rectangle 145"/>
          <p:cNvSpPr/>
          <p:nvPr/>
        </p:nvSpPr>
        <p:spPr>
          <a:xfrm>
            <a:off x="1183287" y="4197151"/>
            <a:ext cx="195073" cy="19621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TextBox 146"/>
          <p:cNvSpPr txBox="1"/>
          <p:nvPr/>
        </p:nvSpPr>
        <p:spPr>
          <a:xfrm rot="16200000">
            <a:off x="882245" y="5013933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CA" dirty="0"/>
          </a:p>
        </p:txBody>
      </p:sp>
      <p:sp>
        <p:nvSpPr>
          <p:cNvPr id="148" name="Rectangle 147"/>
          <p:cNvSpPr/>
          <p:nvPr/>
        </p:nvSpPr>
        <p:spPr>
          <a:xfrm>
            <a:off x="9622359" y="4126392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9239233" y="4991177"/>
            <a:ext cx="9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softmax</a:t>
            </a:r>
            <a:endParaRPr lang="en-CA" dirty="0"/>
          </a:p>
        </p:txBody>
      </p:sp>
      <p:sp>
        <p:nvSpPr>
          <p:cNvPr id="150" name="Rectangle 149"/>
          <p:cNvSpPr/>
          <p:nvPr/>
        </p:nvSpPr>
        <p:spPr>
          <a:xfrm>
            <a:off x="10154848" y="4126392"/>
            <a:ext cx="195073" cy="19621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TextBox 150"/>
          <p:cNvSpPr txBox="1"/>
          <p:nvPr/>
        </p:nvSpPr>
        <p:spPr>
          <a:xfrm rot="16200000">
            <a:off x="9489739" y="4888747"/>
            <a:ext cx="14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segmentation</a:t>
            </a:r>
            <a:endParaRPr lang="en-CA" dirty="0"/>
          </a:p>
        </p:txBody>
      </p:sp>
      <p:sp>
        <p:nvSpPr>
          <p:cNvPr id="152" name="Right Arrow 151"/>
          <p:cNvSpPr/>
          <p:nvPr/>
        </p:nvSpPr>
        <p:spPr>
          <a:xfrm>
            <a:off x="9818235" y="5073413"/>
            <a:ext cx="336614" cy="172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TextBox 152"/>
          <p:cNvSpPr txBox="1"/>
          <p:nvPr/>
        </p:nvSpPr>
        <p:spPr>
          <a:xfrm rot="16200000">
            <a:off x="205420" y="5013934"/>
            <a:ext cx="82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Resnet</a:t>
            </a:r>
            <a:endParaRPr lang="en-CA" dirty="0"/>
          </a:p>
        </p:txBody>
      </p:sp>
      <p:sp>
        <p:nvSpPr>
          <p:cNvPr id="154" name="TextBox 153"/>
          <p:cNvSpPr txBox="1"/>
          <p:nvPr/>
        </p:nvSpPr>
        <p:spPr>
          <a:xfrm rot="16200000">
            <a:off x="258169" y="17586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iCNN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7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201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988555" y="479829"/>
            <a:ext cx="18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64 x 64 x 6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 rot="5400000">
            <a:off x="1838319" y="256187"/>
            <a:ext cx="220984" cy="253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013460" y="1339206"/>
            <a:ext cx="187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x 3 x 6 x 32 conv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 rot="5400000">
            <a:off x="1838319" y="782846"/>
            <a:ext cx="220984" cy="253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999064" y="1887971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x 1 x 32 x 32 conv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 rot="5400000">
            <a:off x="1838319" y="2191028"/>
            <a:ext cx="220984" cy="25353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1539330" y="3249283"/>
            <a:ext cx="8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Inverse</a:t>
            </a:r>
            <a:endParaRPr lang="en-CA" dirty="0"/>
          </a:p>
        </p:txBody>
      </p:sp>
      <p:sp>
        <p:nvSpPr>
          <p:cNvPr id="19" name="Right Arrow 18"/>
          <p:cNvSpPr/>
          <p:nvPr/>
        </p:nvSpPr>
        <p:spPr>
          <a:xfrm rot="5400000">
            <a:off x="1774590" y="1665680"/>
            <a:ext cx="317890" cy="228602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ight Arrow 19"/>
          <p:cNvSpPr/>
          <p:nvPr/>
        </p:nvSpPr>
        <p:spPr>
          <a:xfrm rot="5400000">
            <a:off x="1777324" y="2232223"/>
            <a:ext cx="293165" cy="189141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lowchart: Or 21"/>
          <p:cNvSpPr/>
          <p:nvPr/>
        </p:nvSpPr>
        <p:spPr>
          <a:xfrm>
            <a:off x="1652907" y="2485499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ight Arrow 22"/>
          <p:cNvSpPr/>
          <p:nvPr/>
        </p:nvSpPr>
        <p:spPr>
          <a:xfrm rot="5400000">
            <a:off x="1814086" y="3128882"/>
            <a:ext cx="234588" cy="204089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/>
          <p:cNvSpPr/>
          <p:nvPr/>
        </p:nvSpPr>
        <p:spPr>
          <a:xfrm>
            <a:off x="463235" y="1723411"/>
            <a:ext cx="3544885" cy="201039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Curved Connector 43"/>
          <p:cNvCxnSpPr/>
          <p:nvPr/>
        </p:nvCxnSpPr>
        <p:spPr>
          <a:xfrm>
            <a:off x="2047837" y="1791218"/>
            <a:ext cx="141519" cy="967198"/>
          </a:xfrm>
          <a:prstGeom prst="curvedConnector3">
            <a:avLst>
              <a:gd name="adj1" fmla="val 133842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 rot="5400000">
            <a:off x="1647939" y="1020458"/>
            <a:ext cx="556781" cy="214191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04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data vs. natural images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inconsistency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scarcity 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srgbClr val="FF0000"/>
                </a:solidFill>
              </a:rPr>
              <a:t>Data complexity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057650" y="2857500"/>
            <a:ext cx="1943100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200774" y="2755254"/>
            <a:ext cx="282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Data pre</a:t>
            </a:r>
            <a:r>
              <a:rPr lang="en-CA" altLang="zh-CN" sz="2400" dirty="0" smtClean="0"/>
              <a:t>-processing</a:t>
            </a:r>
            <a:endParaRPr lang="en-CA" sz="2400" dirty="0"/>
          </a:p>
        </p:txBody>
      </p:sp>
      <p:sp>
        <p:nvSpPr>
          <p:cNvPr id="4" name="Right Arrow 3"/>
          <p:cNvSpPr/>
          <p:nvPr/>
        </p:nvSpPr>
        <p:spPr>
          <a:xfrm>
            <a:off x="4057650" y="3657600"/>
            <a:ext cx="19431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200774" y="3539629"/>
            <a:ext cx="282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Data </a:t>
            </a:r>
            <a:r>
              <a:rPr lang="en-CA" altLang="zh-CN" sz="2400" dirty="0" smtClean="0"/>
              <a:t>augmentation</a:t>
            </a:r>
            <a:endParaRPr lang="en-CA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99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sz="4000" b="1" dirty="0"/>
              <a:t>Challenges</a:t>
            </a:r>
            <a:endParaRPr lang="en-US" altLang="en-US" sz="4000" b="1" dirty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447"/>
            <a:ext cx="2295525" cy="1647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" y="4841814"/>
            <a:ext cx="2307455" cy="1910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38" y="1981447"/>
            <a:ext cx="2323302" cy="167296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1521869" y="3741326"/>
            <a:ext cx="390525" cy="110048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1969938" y="3871951"/>
            <a:ext cx="261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Experienced geologists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9187793" y="3741326"/>
            <a:ext cx="390525" cy="110048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31" y="1818959"/>
            <a:ext cx="2224712" cy="1922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31" y="4841814"/>
            <a:ext cx="2224712" cy="18619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48045" y="4010450"/>
            <a:ext cx="538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Any </a:t>
            </a:r>
            <a:r>
              <a:rPr lang="en-US" altLang="zh-CN" dirty="0" smtClean="0"/>
              <a:t>schoolchild </a:t>
            </a:r>
            <a:r>
              <a:rPr lang="en-CA" altLang="zh-CN" dirty="0" smtClean="0"/>
              <a:t>quite </a:t>
            </a:r>
            <a:r>
              <a:rPr lang="en-CA" altLang="zh-CN" dirty="0"/>
              <a:t>likely to </a:t>
            </a:r>
            <a:r>
              <a:rPr lang="en-US" altLang="zh-CN" dirty="0" smtClean="0"/>
              <a:t>know how to segment</a:t>
            </a:r>
          </a:p>
        </p:txBody>
      </p:sp>
      <p:sp>
        <p:nvSpPr>
          <p:cNvPr id="19" name="Content Placeholder 2"/>
          <p:cNvSpPr txBox="1">
            <a:spLocks noChangeArrowheads="1"/>
          </p:cNvSpPr>
          <p:nvPr/>
        </p:nvSpPr>
        <p:spPr>
          <a:xfrm>
            <a:off x="470277" y="105727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latin typeface="Cambria" panose="02040503050406030204" pitchFamily="18" charset="0"/>
              </a:rPr>
              <a:t>Data complexity</a:t>
            </a:r>
          </a:p>
          <a:p>
            <a:pPr lvl="1"/>
            <a:r>
              <a:rPr lang="en-US" altLang="en-US" dirty="0" smtClean="0">
                <a:latin typeface="Cambria" panose="02040503050406030204" pitchFamily="18" charset="0"/>
              </a:rPr>
              <a:t>more complex image-label relationship</a:t>
            </a:r>
          </a:p>
          <a:p>
            <a:pPr marL="914400" lvl="2" indent="0">
              <a:buNone/>
            </a:pPr>
            <a:endParaRPr lang="en-US" altLang="en-US" dirty="0" smtClean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64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Challenges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Geophysical data vs. natural images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inconsistency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Data scarcity 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srgbClr val="FF0000"/>
                </a:solidFill>
              </a:rPr>
              <a:t>Data complexity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057650" y="2857500"/>
            <a:ext cx="1943100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200774" y="2755254"/>
            <a:ext cx="282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Data pre</a:t>
            </a:r>
            <a:r>
              <a:rPr lang="en-CA" altLang="zh-CN" sz="2400" dirty="0" smtClean="0"/>
              <a:t>-processing</a:t>
            </a:r>
            <a:endParaRPr lang="en-CA" sz="2400" dirty="0"/>
          </a:p>
        </p:txBody>
      </p:sp>
      <p:sp>
        <p:nvSpPr>
          <p:cNvPr id="4" name="Right Arrow 3"/>
          <p:cNvSpPr/>
          <p:nvPr/>
        </p:nvSpPr>
        <p:spPr>
          <a:xfrm>
            <a:off x="4057650" y="3657600"/>
            <a:ext cx="19431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200773" y="4369742"/>
            <a:ext cx="451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2400" dirty="0" smtClean="0">
                <a:solidFill>
                  <a:srgbClr val="FF0000"/>
                </a:solidFill>
              </a:rPr>
              <a:t>New Neural Network architecture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057650" y="4467225"/>
            <a:ext cx="19431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200774" y="3590726"/>
            <a:ext cx="282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Data </a:t>
            </a:r>
            <a:r>
              <a:rPr lang="en-CA" altLang="zh-CN" sz="2400" dirty="0" smtClean="0"/>
              <a:t>augmentation</a:t>
            </a:r>
            <a:endParaRPr lang="en-CA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733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Methods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Data pre-processing</a:t>
            </a:r>
          </a:p>
          <a:p>
            <a:endParaRPr lang="en-CA" dirty="0" smtClean="0"/>
          </a:p>
          <a:p>
            <a:r>
              <a:rPr lang="en-CA" dirty="0" smtClean="0"/>
              <a:t>Data augmentation</a:t>
            </a:r>
          </a:p>
          <a:p>
            <a:endParaRPr lang="en-CA" dirty="0" smtClean="0"/>
          </a:p>
          <a:p>
            <a:r>
              <a:rPr lang="en-CA" dirty="0" smtClean="0"/>
              <a:t>Supervised learning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70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Methods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FF0000"/>
                </a:solidFill>
              </a:rPr>
              <a:t>Data pre-processing</a:t>
            </a:r>
          </a:p>
          <a:p>
            <a:pPr marL="0" indent="0">
              <a:buNone/>
            </a:pP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Data augmentation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Supervised learning</a:t>
            </a:r>
          </a:p>
          <a:p>
            <a:endParaRPr lang="en-US" dirty="0"/>
          </a:p>
          <a:p>
            <a:pPr lvl="1"/>
            <a:r>
              <a:rPr lang="en-US" altLang="zh-CN" dirty="0" smtClean="0"/>
              <a:t>Next will show how to implement these methods in magnetic data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232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Data pre-processing</a:t>
            </a:r>
            <a:endParaRPr lang="en-CA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59" y="1690688"/>
            <a:ext cx="5160841" cy="46559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8817" y="1463360"/>
            <a:ext cx="203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</a:t>
            </a:r>
            <a:r>
              <a:rPr lang="en-CA" dirty="0" smtClean="0"/>
              <a:t>ata pre-processing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7129295" y="1467119"/>
            <a:ext cx="19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CMR10"/>
              </a:rPr>
              <a:t>different </a:t>
            </a:r>
            <a:r>
              <a:rPr lang="en-CA" dirty="0">
                <a:latin typeface="CMR10"/>
              </a:rPr>
              <a:t>latitudes</a:t>
            </a:r>
            <a:endParaRPr lang="en-CA" dirty="0"/>
          </a:p>
        </p:txBody>
      </p:sp>
      <p:sp>
        <p:nvSpPr>
          <p:cNvPr id="17" name="Rectangle 16"/>
          <p:cNvSpPr/>
          <p:nvPr/>
        </p:nvSpPr>
        <p:spPr>
          <a:xfrm>
            <a:off x="2440731" y="6500497"/>
            <a:ext cx="8732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</a:t>
            </a:r>
            <a:r>
              <a:rPr lang="en-CA" dirty="0"/>
              <a:t>://hs.umt.edu/geosciences/faculty/sheriff/courses/439-applied-magnetics/default.php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57225" y="1548684"/>
            <a:ext cx="10515600" cy="4351338"/>
          </a:xfrm>
        </p:spPr>
        <p:txBody>
          <a:bodyPr/>
          <a:lstStyle/>
          <a:p>
            <a:r>
              <a:rPr lang="en-CA" dirty="0" smtClean="0"/>
              <a:t>Data inconsistency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 smtClean="0"/>
              <a:t>Magnetic data measured at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 smtClean="0"/>
              <a:t>different latitudes</a:t>
            </a:r>
          </a:p>
          <a:p>
            <a:pPr marL="914400" lvl="2" indent="0">
              <a:buNone/>
            </a:pP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9534525" y="1498801"/>
            <a:ext cx="2657475" cy="4989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08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Data pre-processing</a:t>
            </a:r>
            <a:endParaRPr lang="en-CA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59" y="1690688"/>
            <a:ext cx="5160841" cy="46559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8817" y="1463360"/>
            <a:ext cx="203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</a:t>
            </a:r>
            <a:r>
              <a:rPr lang="en-CA" dirty="0" smtClean="0"/>
              <a:t>ata pre-processing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7129295" y="1467119"/>
            <a:ext cx="19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CMR10"/>
              </a:rPr>
              <a:t>different </a:t>
            </a:r>
            <a:r>
              <a:rPr lang="en-CA" dirty="0">
                <a:latin typeface="CMR10"/>
              </a:rPr>
              <a:t>latitudes</a:t>
            </a:r>
            <a:endParaRPr lang="en-CA" dirty="0"/>
          </a:p>
        </p:txBody>
      </p:sp>
      <p:sp>
        <p:nvSpPr>
          <p:cNvPr id="17" name="Rectangle 16"/>
          <p:cNvSpPr/>
          <p:nvPr/>
        </p:nvSpPr>
        <p:spPr>
          <a:xfrm>
            <a:off x="3556322" y="6488668"/>
            <a:ext cx="8732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</a:t>
            </a:r>
            <a:r>
              <a:rPr lang="en-CA" dirty="0"/>
              <a:t>://hs.umt.edu/geosciences/faculty/sheriff/courses/439-applied-magnetics/default.php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57225" y="1548684"/>
            <a:ext cx="10515600" cy="4351338"/>
          </a:xfrm>
        </p:spPr>
        <p:txBody>
          <a:bodyPr/>
          <a:lstStyle/>
          <a:p>
            <a:r>
              <a:rPr lang="en-CA" dirty="0" smtClean="0"/>
              <a:t>Data inconsistency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 smtClean="0"/>
              <a:t>Magnetic data measured at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 smtClean="0"/>
              <a:t>different latitudes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CA" dirty="0"/>
          </a:p>
          <a:p>
            <a:pPr marL="914400" lvl="2" indent="0">
              <a:buNone/>
            </a:pPr>
            <a:endParaRPr lang="en-US" dirty="0"/>
          </a:p>
          <a:p>
            <a:r>
              <a:rPr lang="en-CA" dirty="0" smtClean="0"/>
              <a:t>Reduction to pole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CA" dirty="0" smtClean="0"/>
              <a:t>Project magnetic data to a vertical plane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CA" dirty="0" smtClean="0"/>
              <a:t>Put data into a similar frame of reference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CA" dirty="0" smtClean="0">
              <a:solidFill>
                <a:srgbClr val="FF0000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71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Data pre-processing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718"/>
            <a:ext cx="4515001" cy="339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16" y="1772717"/>
            <a:ext cx="4515001" cy="3395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61616" y="158805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1VD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981623" y="158805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TMI</a:t>
            </a:r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>
            <a:off x="4515001" y="3203627"/>
            <a:ext cx="3294721" cy="266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4515001" y="2834295"/>
            <a:ext cx="30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Computing vertical derivatives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890866" y="5249747"/>
            <a:ext cx="470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Both types of images are used </a:t>
            </a:r>
            <a:r>
              <a:rPr lang="en-CA" dirty="0"/>
              <a:t>by the AI system</a:t>
            </a:r>
            <a:r>
              <a:rPr lang="en-CA" dirty="0" smtClean="0"/>
              <a:t>  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7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Methods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Data pre-processing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>
                <a:solidFill>
                  <a:srgbClr val="FF0000"/>
                </a:solidFill>
              </a:rPr>
              <a:t>Data augmentation</a:t>
            </a:r>
          </a:p>
          <a:p>
            <a:pPr marL="0" indent="0">
              <a:buNone/>
            </a:pP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Supervised learning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9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61719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Motivation</a:t>
            </a:r>
            <a:endParaRPr lang="en-CA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35"/>
            <a:ext cx="3448050" cy="3074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2" y="1871135"/>
            <a:ext cx="3390898" cy="302347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2887" y="3071171"/>
            <a:ext cx="2128807" cy="30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893676" y="2382396"/>
            <a:ext cx="1906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CMBX12"/>
              </a:rPr>
              <a:t>Segmentation for </a:t>
            </a:r>
            <a:r>
              <a:rPr lang="en-CA" sz="1400" dirty="0" smtClean="0">
                <a:latin typeface="CMBX12"/>
              </a:rPr>
              <a:t>Magnetic </a:t>
            </a:r>
            <a:r>
              <a:rPr lang="en-CA" sz="1400" dirty="0">
                <a:latin typeface="CMBX12"/>
              </a:rPr>
              <a:t>Data</a:t>
            </a:r>
            <a:endParaRPr lang="en-CA" dirty="0"/>
          </a:p>
        </p:txBody>
      </p:sp>
      <p:sp>
        <p:nvSpPr>
          <p:cNvPr id="4" name="Content Placeholder 4"/>
          <p:cNvSpPr txBox="1">
            <a:spLocks noChangeArrowheads="1"/>
          </p:cNvSpPr>
          <p:nvPr/>
        </p:nvSpPr>
        <p:spPr bwMode="auto">
          <a:xfrm>
            <a:off x="647700" y="605815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	How to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extract 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relevant geological information from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geophysical data, leading to a </a:t>
            </a:r>
            <a:r>
              <a:rPr lang="en-US" altLang="zh-CN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geological unit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map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? </a:t>
            </a: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</a:t>
            </a:fld>
            <a:endParaRPr lang="en-CA"/>
          </a:p>
        </p:txBody>
      </p:sp>
      <p:cxnSp>
        <p:nvCxnSpPr>
          <p:cNvPr id="18" name="Straight Arrow Connector 17"/>
          <p:cNvCxnSpPr>
            <a:endCxn id="19" idx="3"/>
          </p:cNvCxnSpPr>
          <p:nvPr/>
        </p:nvCxnSpPr>
        <p:spPr>
          <a:xfrm flipH="1">
            <a:off x="2396127" y="5077330"/>
            <a:ext cx="4442826" cy="3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9433" y="4923428"/>
            <a:ext cx="2206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CMR10"/>
              </a:rPr>
              <a:t>different </a:t>
            </a:r>
            <a:r>
              <a:rPr lang="en-CA" dirty="0" smtClean="0">
                <a:latin typeface="CMR10"/>
              </a:rPr>
              <a:t>magnetism</a:t>
            </a:r>
            <a:endParaRPr lang="en-CA" dirty="0"/>
          </a:p>
        </p:txBody>
      </p:sp>
      <p:sp>
        <p:nvSpPr>
          <p:cNvPr id="21" name="Rectangle 20"/>
          <p:cNvSpPr/>
          <p:nvPr/>
        </p:nvSpPr>
        <p:spPr>
          <a:xfrm>
            <a:off x="220057" y="557012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latin typeface="CMR10"/>
              </a:rPr>
              <a:t>changes in </a:t>
            </a:r>
            <a:r>
              <a:rPr lang="en-CA" dirty="0" smtClean="0">
                <a:latin typeface="CMR10"/>
              </a:rPr>
              <a:t>the magnetic </a:t>
            </a:r>
            <a:r>
              <a:rPr lang="en-CA" dirty="0">
                <a:latin typeface="CMR10"/>
              </a:rPr>
              <a:t>fields </a:t>
            </a:r>
            <a:endParaRPr lang="en-CA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562350" y="5701896"/>
            <a:ext cx="3019425" cy="5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703695" y="551723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CMR10"/>
              </a:rPr>
              <a:t>changes in geological units</a:t>
            </a:r>
            <a:endParaRPr lang="en-CA" dirty="0"/>
          </a:p>
        </p:txBody>
      </p:sp>
      <p:sp>
        <p:nvSpPr>
          <p:cNvPr id="30" name="Rectangle 29"/>
          <p:cNvSpPr/>
          <p:nvPr/>
        </p:nvSpPr>
        <p:spPr>
          <a:xfrm>
            <a:off x="6838950" y="4923428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CMR10"/>
              </a:rPr>
              <a:t>Different rocks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51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Traditional data augmentation</a:t>
            </a:r>
            <a:endParaRPr lang="en-CA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9" y="4010127"/>
            <a:ext cx="6709059" cy="284787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07572" y="15628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Traditional data augmentation</a:t>
            </a:r>
          </a:p>
          <a:p>
            <a:pPr lvl="1"/>
            <a:r>
              <a:rPr lang="en-CA" dirty="0"/>
              <a:t>mirroring, random cropping, rotation, shearing and color </a:t>
            </a:r>
            <a:r>
              <a:rPr lang="en-CA" dirty="0" smtClean="0"/>
              <a:t>shifting</a:t>
            </a:r>
          </a:p>
          <a:p>
            <a:pPr lvl="1"/>
            <a:r>
              <a:rPr lang="en-CA" dirty="0"/>
              <a:t>fail to take </a:t>
            </a:r>
            <a:r>
              <a:rPr lang="en-CA" dirty="0" smtClean="0"/>
              <a:t>the </a:t>
            </a:r>
            <a:r>
              <a:rPr lang="en-CA" dirty="0" smtClean="0">
                <a:solidFill>
                  <a:srgbClr val="FF0000"/>
                </a:solidFill>
              </a:rPr>
              <a:t>special </a:t>
            </a:r>
            <a:r>
              <a:rPr lang="en-CA" dirty="0">
                <a:solidFill>
                  <a:srgbClr val="FF0000"/>
                </a:solidFill>
              </a:rPr>
              <a:t>characteristics </a:t>
            </a:r>
            <a:r>
              <a:rPr lang="en-CA" dirty="0"/>
              <a:t>of </a:t>
            </a:r>
            <a:r>
              <a:rPr lang="en-CA" dirty="0" smtClean="0"/>
              <a:t>geophysical </a:t>
            </a:r>
            <a:r>
              <a:rPr lang="en-CA" dirty="0"/>
              <a:t>data into </a:t>
            </a:r>
            <a:r>
              <a:rPr lang="en-CA" dirty="0" smtClean="0"/>
              <a:t>account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 smtClean="0"/>
              <a:t>may be geologically infeasible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 smtClean="0"/>
              <a:t>may ruin spatial continuity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 smtClean="0"/>
              <a:t>Simply copy the original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5347" y="3825461"/>
            <a:ext cx="179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random cropping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6968" y="3825461"/>
            <a:ext cx="939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rotation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87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3" y="3887075"/>
            <a:ext cx="2683654" cy="222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Data augmentation</a:t>
            </a:r>
            <a:endParaRPr lang="en-CA" b="1" dirty="0"/>
          </a:p>
        </p:txBody>
      </p:sp>
      <p:sp>
        <p:nvSpPr>
          <p:cNvPr id="7" name="Content Placeholder 4"/>
          <p:cNvSpPr txBox="1">
            <a:spLocks noChangeArrowheads="1"/>
          </p:cNvSpPr>
          <p:nvPr/>
        </p:nvSpPr>
        <p:spPr bwMode="auto">
          <a:xfrm>
            <a:off x="457200" y="1371600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How 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to synthesizing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geologically feasible samples that share 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the same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spatial continuity with the 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original data?</a:t>
            </a:r>
          </a:p>
          <a:p>
            <a:pPr marL="0" lvl="0" indent="0">
              <a:buNone/>
            </a:pPr>
            <a:endParaRPr kumimoji="0" lang="en-CA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/>
              <a:sym typeface="Arial" panose="020B0604020202020204" pitchFamily="34" charset="0"/>
            </a:endParaRPr>
          </a:p>
          <a:p>
            <a:pPr marL="0" lvl="0" indent="0">
              <a:buNone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0" y="4139908"/>
            <a:ext cx="3140128" cy="2253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8991"/>
            <a:ext cx="3144152" cy="22640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0212" y="3400857"/>
            <a:ext cx="16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 images</a:t>
            </a:r>
            <a:endParaRPr lang="en-CA" dirty="0"/>
          </a:p>
        </p:txBody>
      </p:sp>
      <p:sp>
        <p:nvSpPr>
          <p:cNvPr id="22" name="Right Arrow 21"/>
          <p:cNvSpPr/>
          <p:nvPr/>
        </p:nvSpPr>
        <p:spPr>
          <a:xfrm>
            <a:off x="4389872" y="5122506"/>
            <a:ext cx="3111940" cy="283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950601" y="4813238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Data augmentation</a:t>
            </a:r>
            <a:endParaRPr lang="en-CA" dirty="0"/>
          </a:p>
        </p:txBody>
      </p:sp>
      <p:sp>
        <p:nvSpPr>
          <p:cNvPr id="28" name="Action Button: Help 27">
            <a:hlinkClick r:id="" action="ppaction://noaction" highlightClick="1"/>
          </p:cNvPr>
          <p:cNvSpPr/>
          <p:nvPr/>
        </p:nvSpPr>
        <p:spPr>
          <a:xfrm>
            <a:off x="7629217" y="3887075"/>
            <a:ext cx="2565919" cy="2100165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8426246" y="3240744"/>
            <a:ext cx="265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dirty="0" smtClean="0"/>
              <a:t>Geologically feasible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dirty="0" smtClean="0"/>
              <a:t>Same spatial continuity</a:t>
            </a:r>
            <a:endParaRPr lang="en-CA" dirty="0"/>
          </a:p>
        </p:txBody>
      </p:sp>
      <p:sp>
        <p:nvSpPr>
          <p:cNvPr id="30" name="Action Button: Help 29">
            <a:hlinkClick r:id="" action="ppaction://noaction" highlightClick="1"/>
          </p:cNvPr>
          <p:cNvSpPr/>
          <p:nvPr/>
        </p:nvSpPr>
        <p:spPr>
          <a:xfrm>
            <a:off x="9417263" y="4626421"/>
            <a:ext cx="2565919" cy="2100165"/>
          </a:xfrm>
          <a:prstGeom prst="actionButtonHelp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ction Button: Help 30">
            <a:hlinkClick r:id="" action="ppaction://noaction" highlightClick="1"/>
          </p:cNvPr>
          <p:cNvSpPr/>
          <p:nvPr/>
        </p:nvSpPr>
        <p:spPr>
          <a:xfrm>
            <a:off x="8470061" y="4214277"/>
            <a:ext cx="2565919" cy="2100165"/>
          </a:xfrm>
          <a:prstGeom prst="actionButtonHelp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585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3" y="3887075"/>
            <a:ext cx="2683654" cy="222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Data augmentation</a:t>
            </a:r>
            <a:endParaRPr lang="en-CA" b="1" dirty="0"/>
          </a:p>
        </p:txBody>
      </p:sp>
      <p:sp>
        <p:nvSpPr>
          <p:cNvPr id="7" name="Content Placeholder 4"/>
          <p:cNvSpPr txBox="1">
            <a:spLocks noChangeArrowheads="1"/>
          </p:cNvSpPr>
          <p:nvPr/>
        </p:nvSpPr>
        <p:spPr bwMode="auto">
          <a:xfrm>
            <a:off x="457200" y="1371600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How 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to synthesizing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geologically feasible samples that share 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the same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spatial continuity with the 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original data?</a:t>
            </a:r>
          </a:p>
          <a:p>
            <a:pPr marL="0" lvl="0" indent="0">
              <a:buNone/>
            </a:pPr>
            <a:endParaRPr kumimoji="0" lang="en-CA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/>
              <a:sym typeface="Arial" panose="020B0604020202020204" pitchFamily="34" charset="0"/>
            </a:endParaRPr>
          </a:p>
          <a:p>
            <a:pPr marL="0" lvl="0" indent="0">
              <a:buNone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0" y="4139908"/>
            <a:ext cx="3140128" cy="2253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8991"/>
            <a:ext cx="3144152" cy="22640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0212" y="3400857"/>
            <a:ext cx="16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 images</a:t>
            </a:r>
            <a:endParaRPr lang="en-CA" dirty="0"/>
          </a:p>
        </p:txBody>
      </p:sp>
      <p:sp>
        <p:nvSpPr>
          <p:cNvPr id="22" name="Right Arrow 21"/>
          <p:cNvSpPr/>
          <p:nvPr/>
        </p:nvSpPr>
        <p:spPr>
          <a:xfrm>
            <a:off x="4389872" y="5122506"/>
            <a:ext cx="3111940" cy="283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950601" y="4813238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Data augmentation</a:t>
            </a:r>
            <a:endParaRPr lang="en-CA" dirty="0"/>
          </a:p>
        </p:txBody>
      </p:sp>
      <p:sp>
        <p:nvSpPr>
          <p:cNvPr id="24" name="Action Button: Help 23">
            <a:hlinkClick r:id="" action="ppaction://noaction" highlightClick="1"/>
          </p:cNvPr>
          <p:cNvSpPr/>
          <p:nvPr/>
        </p:nvSpPr>
        <p:spPr>
          <a:xfrm>
            <a:off x="7629217" y="3887075"/>
            <a:ext cx="2565919" cy="2100165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/>
          <p:cNvSpPr txBox="1"/>
          <p:nvPr/>
        </p:nvSpPr>
        <p:spPr>
          <a:xfrm>
            <a:off x="8426246" y="3240744"/>
            <a:ext cx="265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dirty="0" smtClean="0"/>
              <a:t>Geologically feasible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dirty="0" smtClean="0"/>
              <a:t>Same spatial continuity</a:t>
            </a:r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4679683" y="5491838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Multi-point geostatistics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3" name="Action Button: Help 12">
            <a:hlinkClick r:id="" action="ppaction://noaction" highlightClick="1"/>
          </p:cNvPr>
          <p:cNvSpPr/>
          <p:nvPr/>
        </p:nvSpPr>
        <p:spPr>
          <a:xfrm>
            <a:off x="9417263" y="4626421"/>
            <a:ext cx="2565919" cy="2100165"/>
          </a:xfrm>
          <a:prstGeom prst="actionButtonHelp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ction Button: Help 13">
            <a:hlinkClick r:id="" action="ppaction://noaction" highlightClick="1"/>
          </p:cNvPr>
          <p:cNvSpPr/>
          <p:nvPr/>
        </p:nvSpPr>
        <p:spPr>
          <a:xfrm>
            <a:off x="8470061" y="4214277"/>
            <a:ext cx="2565919" cy="2100165"/>
          </a:xfrm>
          <a:prstGeom prst="actionButtonHelp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58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sp>
        <p:nvSpPr>
          <p:cNvPr id="7171" name="Content Placeholder 2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CA" altLang="en-US" dirty="0">
                <a:latin typeface="Cambria" panose="02040503050406030204" pitchFamily="18" charset="0"/>
              </a:rPr>
              <a:t>scanning </a:t>
            </a:r>
            <a:r>
              <a:rPr lang="en-CA" altLang="en-US" dirty="0" smtClean="0">
                <a:latin typeface="Cambria" panose="02040503050406030204" pitchFamily="18" charset="0"/>
              </a:rPr>
              <a:t>the training images </a:t>
            </a:r>
            <a:r>
              <a:rPr lang="en-CA" altLang="en-US" dirty="0">
                <a:latin typeface="Cambria" panose="02040503050406030204" pitchFamily="18" charset="0"/>
              </a:rPr>
              <a:t>with a </a:t>
            </a:r>
            <a:r>
              <a:rPr lang="en-CA" altLang="en-US" dirty="0" smtClean="0">
                <a:latin typeface="Cambria" panose="02040503050406030204" pitchFamily="18" charset="0"/>
              </a:rPr>
              <a:t>fixed </a:t>
            </a:r>
            <a:r>
              <a:rPr lang="en-CA" altLang="en-US" dirty="0">
                <a:latin typeface="Cambria" panose="02040503050406030204" pitchFamily="18" charset="0"/>
              </a:rPr>
              <a:t>template to extract a list of patches  </a:t>
            </a:r>
            <a:endParaRPr lang="en-CA" alt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altLang="en-US" sz="2400" dirty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4991"/>
            <a:ext cx="3500535" cy="3511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11" y="2407298"/>
            <a:ext cx="4087389" cy="4069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2684" y="3911265"/>
            <a:ext cx="103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scanning</a:t>
            </a:r>
            <a:endParaRPr lang="en-CA" dirty="0"/>
          </a:p>
        </p:txBody>
      </p:sp>
      <p:sp>
        <p:nvSpPr>
          <p:cNvPr id="5" name="Right Arrow 4"/>
          <p:cNvSpPr/>
          <p:nvPr/>
        </p:nvSpPr>
        <p:spPr>
          <a:xfrm>
            <a:off x="4702629" y="4348065"/>
            <a:ext cx="1931436" cy="222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5373461" y="6488668"/>
            <a:ext cx="6818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Arpat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G. B. (2004). SIMPAT: Stochastic Simulation with Patterns.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27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sp>
        <p:nvSpPr>
          <p:cNvPr id="7171" name="Content Placeholder 2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CA" altLang="en-US" dirty="0" smtClean="0">
                <a:latin typeface="Cambria" panose="02040503050406030204" pitchFamily="18" charset="0"/>
              </a:rPr>
              <a:t>define </a:t>
            </a:r>
            <a:r>
              <a:rPr lang="en-CA" altLang="en-US" dirty="0">
                <a:latin typeface="Cambria" panose="02040503050406030204" pitchFamily="18" charset="0"/>
              </a:rPr>
              <a:t>a random path on the </a:t>
            </a:r>
            <a:r>
              <a:rPr lang="en-CA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simulation </a:t>
            </a:r>
            <a:r>
              <a:rPr lang="en-CA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grid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latin typeface="Cambria" panose="02040503050406030204" pitchFamily="18" charset="0"/>
              </a:rPr>
              <a:t>Empty simulation grid on which a realization is generated by sequentially visiting each node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latin typeface="Cambria" panose="02040503050406030204" pitchFamily="18" charset="0"/>
              </a:rPr>
              <a:t>Shows first 5 visiting nodes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359" y="2689542"/>
            <a:ext cx="4154135" cy="41684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22914" y="2453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10172053" y="3890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7652787" y="45891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8342311" y="35025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8342311" y="6043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7652787" y="42197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0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794876" y="-369069"/>
            <a:ext cx="10515600" cy="1325563"/>
          </a:xfrm>
        </p:spPr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3" y="1129635"/>
            <a:ext cx="2065564" cy="20584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8640" y="1729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74207" y="3166752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</a:t>
            </a:r>
            <a:r>
              <a:rPr lang="en-CA" b="1" dirty="0" smtClean="0">
                <a:latin typeface="ArialMT-Bold"/>
              </a:rPr>
              <a:t>1</a:t>
            </a:r>
            <a:endParaRPr lang="en-CA" dirty="0"/>
          </a:p>
        </p:txBody>
      </p:sp>
      <p:sp>
        <p:nvSpPr>
          <p:cNvPr id="7186" name="Rectangle 7185"/>
          <p:cNvSpPr/>
          <p:nvPr/>
        </p:nvSpPr>
        <p:spPr>
          <a:xfrm>
            <a:off x="5391150" y="6476905"/>
            <a:ext cx="692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Arpat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G. B. (2004). SIMPAT: Stochastic Simulation with Patterns.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9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794876" y="-369069"/>
            <a:ext cx="10515600" cy="1325563"/>
          </a:xfrm>
        </p:spPr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3" y="1129635"/>
            <a:ext cx="2065564" cy="20584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8640" y="1729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74207" y="3166752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</a:t>
            </a:r>
            <a:r>
              <a:rPr lang="en-CA" b="1" dirty="0" smtClean="0">
                <a:latin typeface="ArialMT-Bold"/>
              </a:rPr>
              <a:t>1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-24274" y="781293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MT-Bold"/>
              </a:rPr>
              <a:t>Uninformed data event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9676" y="1127980"/>
            <a:ext cx="657225" cy="6012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20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794876" y="-369069"/>
            <a:ext cx="10515600" cy="1325563"/>
          </a:xfrm>
        </p:spPr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3" y="1129635"/>
            <a:ext cx="2065564" cy="20584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8640" y="1729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70" y="1108988"/>
            <a:ext cx="2114415" cy="2099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07" y="3166752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</a:t>
            </a:r>
            <a:r>
              <a:rPr lang="en-CA" b="1" dirty="0" smtClean="0">
                <a:latin typeface="ArialMT-Bold"/>
              </a:rPr>
              <a:t>1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-24274" y="781293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MT-Bold"/>
              </a:rPr>
              <a:t>Uninformed data event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9676" y="1127980"/>
            <a:ext cx="657225" cy="6012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2123489" y="1938989"/>
            <a:ext cx="1312413" cy="26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1961246" y="21236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select a random </a:t>
            </a:r>
            <a:endParaRPr lang="en-CA" dirty="0" smtClean="0"/>
          </a:p>
          <a:p>
            <a:r>
              <a:rPr lang="en-CA" dirty="0" smtClean="0"/>
              <a:t>patch from the </a:t>
            </a:r>
          </a:p>
          <a:p>
            <a:r>
              <a:rPr lang="en-CA" dirty="0" smtClean="0"/>
              <a:t>patch database</a:t>
            </a:r>
            <a:endParaRPr lang="en-CA" dirty="0"/>
          </a:p>
        </p:txBody>
      </p:sp>
      <p:sp>
        <p:nvSpPr>
          <p:cNvPr id="7185" name="TextBox 7184"/>
          <p:cNvSpPr txBox="1"/>
          <p:nvPr/>
        </p:nvSpPr>
        <p:spPr>
          <a:xfrm>
            <a:off x="5971261" y="5654227"/>
            <a:ext cx="101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compare</a:t>
            </a:r>
            <a:endParaRPr lang="en-CA" dirty="0"/>
          </a:p>
        </p:txBody>
      </p:sp>
      <p:sp>
        <p:nvSpPr>
          <p:cNvPr id="7186" name="Rectangle 7185"/>
          <p:cNvSpPr/>
          <p:nvPr/>
        </p:nvSpPr>
        <p:spPr>
          <a:xfrm>
            <a:off x="5391150" y="6476905"/>
            <a:ext cx="692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Arpat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G. B. (2004). SIMPAT: Stochastic Simulation with Patterns.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35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794876" y="-369069"/>
            <a:ext cx="10515600" cy="1325563"/>
          </a:xfrm>
        </p:spPr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3" y="1129635"/>
            <a:ext cx="2065564" cy="20584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8640" y="1729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70" y="1108988"/>
            <a:ext cx="2114415" cy="2099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07" y="3166752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</a:t>
            </a:r>
            <a:r>
              <a:rPr lang="en-CA" b="1" dirty="0" smtClean="0">
                <a:latin typeface="ArialMT-Bold"/>
              </a:rPr>
              <a:t>1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-24274" y="781293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MT-Bold"/>
              </a:rPr>
              <a:t>Uninformed data event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9676" y="1127980"/>
            <a:ext cx="657225" cy="6012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2123489" y="1938989"/>
            <a:ext cx="1312413" cy="26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1961246" y="21236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select a random </a:t>
            </a:r>
            <a:endParaRPr lang="en-CA" dirty="0" smtClean="0"/>
          </a:p>
          <a:p>
            <a:r>
              <a:rPr lang="en-CA" dirty="0" smtClean="0"/>
              <a:t>patch from the </a:t>
            </a:r>
          </a:p>
          <a:p>
            <a:r>
              <a:rPr lang="en-CA" dirty="0" smtClean="0"/>
              <a:t>patch database</a:t>
            </a:r>
            <a:endParaRPr lang="en-CA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22" y="1101903"/>
            <a:ext cx="2121266" cy="2113951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5748194" y="1913888"/>
            <a:ext cx="1312413" cy="26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5660485" y="2113614"/>
            <a:ext cx="153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Randomly </a:t>
            </a:r>
          </a:p>
          <a:p>
            <a:r>
              <a:rPr lang="en-CA" dirty="0"/>
              <a:t>s</a:t>
            </a:r>
            <a:r>
              <a:rPr lang="en-CA" dirty="0" smtClean="0"/>
              <a:t>elect a patch</a:t>
            </a:r>
            <a:endParaRPr lang="en-CA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14" y="1101904"/>
            <a:ext cx="2092486" cy="210686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9205588" y="1938989"/>
            <a:ext cx="865147" cy="240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9150227" y="1618379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random</a:t>
            </a:r>
            <a:endParaRPr lang="en-CA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14" y="4079225"/>
            <a:ext cx="2068212" cy="2054046"/>
          </a:xfrm>
          <a:prstGeom prst="rect">
            <a:avLst/>
          </a:prstGeom>
        </p:spPr>
      </p:pic>
      <p:sp>
        <p:nvSpPr>
          <p:cNvPr id="7168" name="Down Arrow 7167"/>
          <p:cNvSpPr/>
          <p:nvPr/>
        </p:nvSpPr>
        <p:spPr>
          <a:xfrm>
            <a:off x="10986626" y="3166752"/>
            <a:ext cx="484632" cy="912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/>
          <p:cNvSpPr txBox="1"/>
          <p:nvPr/>
        </p:nvSpPr>
        <p:spPr>
          <a:xfrm>
            <a:off x="10263258" y="3383642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random</a:t>
            </a:r>
            <a:endParaRPr lang="en-CA" dirty="0"/>
          </a:p>
        </p:txBody>
      </p:sp>
      <p:sp>
        <p:nvSpPr>
          <p:cNvPr id="7186" name="Rectangle 7185"/>
          <p:cNvSpPr/>
          <p:nvPr/>
        </p:nvSpPr>
        <p:spPr>
          <a:xfrm>
            <a:off x="5391150" y="6476905"/>
            <a:ext cx="692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Arpat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G. B. (2004). SIMPAT: Stochastic Simulation with Patterns.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177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794876" y="-369069"/>
            <a:ext cx="10515600" cy="1325563"/>
          </a:xfrm>
        </p:spPr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3" y="1129635"/>
            <a:ext cx="2065564" cy="20584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8640" y="1729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70" y="1108988"/>
            <a:ext cx="2114415" cy="2099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07" y="3166752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</a:t>
            </a:r>
            <a:r>
              <a:rPr lang="en-CA" b="1" dirty="0" smtClean="0">
                <a:latin typeface="ArialMT-Bold"/>
              </a:rPr>
              <a:t>1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-24274" y="781293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MT-Bold"/>
              </a:rPr>
              <a:t>Uninformed data event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9676" y="1127980"/>
            <a:ext cx="657225" cy="6012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2123489" y="1938989"/>
            <a:ext cx="1312413" cy="26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1961246" y="21236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select a random </a:t>
            </a:r>
            <a:endParaRPr lang="en-CA" dirty="0" smtClean="0"/>
          </a:p>
          <a:p>
            <a:r>
              <a:rPr lang="en-CA" dirty="0" smtClean="0"/>
              <a:t>patch from the </a:t>
            </a:r>
          </a:p>
          <a:p>
            <a:r>
              <a:rPr lang="en-CA" dirty="0" smtClean="0"/>
              <a:t>patch database</a:t>
            </a:r>
            <a:endParaRPr lang="en-CA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22" y="1101903"/>
            <a:ext cx="2121266" cy="2113951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5748194" y="1913888"/>
            <a:ext cx="1312413" cy="26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5660485" y="2113614"/>
            <a:ext cx="153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Randomly </a:t>
            </a:r>
          </a:p>
          <a:p>
            <a:r>
              <a:rPr lang="en-CA" dirty="0"/>
              <a:t>s</a:t>
            </a:r>
            <a:r>
              <a:rPr lang="en-CA" dirty="0" smtClean="0"/>
              <a:t>elect a patch</a:t>
            </a:r>
            <a:endParaRPr lang="en-CA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14" y="1101904"/>
            <a:ext cx="2092486" cy="210686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9205588" y="1938989"/>
            <a:ext cx="865147" cy="240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9150227" y="1618379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random</a:t>
            </a:r>
            <a:endParaRPr lang="en-CA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14" y="4079225"/>
            <a:ext cx="2068212" cy="2054046"/>
          </a:xfrm>
          <a:prstGeom prst="rect">
            <a:avLst/>
          </a:prstGeom>
        </p:spPr>
      </p:pic>
      <p:sp>
        <p:nvSpPr>
          <p:cNvPr id="7168" name="Down Arrow 7167"/>
          <p:cNvSpPr/>
          <p:nvPr/>
        </p:nvSpPr>
        <p:spPr>
          <a:xfrm>
            <a:off x="10986626" y="3166752"/>
            <a:ext cx="484632" cy="912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/>
          <p:cNvSpPr txBox="1"/>
          <p:nvPr/>
        </p:nvSpPr>
        <p:spPr>
          <a:xfrm>
            <a:off x="10263258" y="3383642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random</a:t>
            </a:r>
            <a:endParaRPr lang="en-CA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22" y="4020015"/>
            <a:ext cx="2127632" cy="2113256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324052" y="6126718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5</a:t>
            </a:r>
            <a:endParaRPr lang="en-CA" dirty="0"/>
          </a:p>
        </p:txBody>
      </p:sp>
      <p:sp>
        <p:nvSpPr>
          <p:cNvPr id="44" name="Rectangle 43"/>
          <p:cNvSpPr/>
          <p:nvPr/>
        </p:nvSpPr>
        <p:spPr>
          <a:xfrm>
            <a:off x="5235259" y="3594611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MT-Bold"/>
              </a:rPr>
              <a:t>informed data event</a:t>
            </a:r>
            <a:endParaRPr lang="en-CA" dirty="0"/>
          </a:p>
        </p:txBody>
      </p:sp>
      <p:cxnSp>
        <p:nvCxnSpPr>
          <p:cNvPr id="46" name="Straight Arrow Connector 45"/>
          <p:cNvCxnSpPr>
            <a:stCxn id="44" idx="2"/>
          </p:cNvCxnSpPr>
          <p:nvPr/>
        </p:nvCxnSpPr>
        <p:spPr>
          <a:xfrm>
            <a:off x="6424046" y="3963943"/>
            <a:ext cx="900006" cy="63684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3" name="Left Arrow 7182"/>
          <p:cNvSpPr/>
          <p:nvPr/>
        </p:nvSpPr>
        <p:spPr>
          <a:xfrm>
            <a:off x="9205588" y="4876800"/>
            <a:ext cx="893926" cy="447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86" name="Rectangle 7185"/>
          <p:cNvSpPr/>
          <p:nvPr/>
        </p:nvSpPr>
        <p:spPr>
          <a:xfrm>
            <a:off x="5391150" y="6476905"/>
            <a:ext cx="692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Arpat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G. B. (2004). SIMPAT: Stochastic Simulation with Patterns.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3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61719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Motivation</a:t>
            </a:r>
            <a:endParaRPr lang="en-CA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16" y="2052627"/>
            <a:ext cx="2720478" cy="2720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63" y="2054714"/>
            <a:ext cx="2675237" cy="2717311"/>
          </a:xfrm>
          <a:prstGeom prst="rect">
            <a:avLst/>
          </a:prstGeom>
        </p:spPr>
      </p:pic>
      <p:sp>
        <p:nvSpPr>
          <p:cNvPr id="4" name="Content Placeholder 4"/>
          <p:cNvSpPr txBox="1">
            <a:spLocks noChangeArrowheads="1"/>
          </p:cNvSpPr>
          <p:nvPr/>
        </p:nvSpPr>
        <p:spPr bwMode="auto">
          <a:xfrm>
            <a:off x="647700" y="605815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	How to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extract 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relevant geological information from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geophysical data, leading to a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geolog</a:t>
            </a:r>
            <a:r>
              <a:rPr lang="en-US" altLang="zh-CN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ical</a:t>
            </a:r>
            <a:r>
              <a:rPr lang="en-US" altLang="zh-CN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 unit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 </a:t>
            </a:r>
            <a:r>
              <a:rPr lang="en-CA" altLang="en-US" sz="2800" b="1" kern="0" dirty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map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? </a:t>
            </a: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018444" y="3615921"/>
            <a:ext cx="2128807" cy="30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099233" y="2927146"/>
            <a:ext cx="1906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CMBX12"/>
              </a:rPr>
              <a:t>Segmentation </a:t>
            </a:r>
            <a:r>
              <a:rPr lang="en-CA" sz="1400">
                <a:latin typeface="CMBX12"/>
              </a:rPr>
              <a:t>for </a:t>
            </a:r>
            <a:r>
              <a:rPr lang="en-CA" sz="1400" smtClean="0">
                <a:latin typeface="CMBX12"/>
              </a:rPr>
              <a:t>Seismic Data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687962" y="2052627"/>
            <a:ext cx="2675238" cy="27193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7973405" y="3547289"/>
            <a:ext cx="609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salt</a:t>
            </a:r>
            <a:endParaRPr lang="en-CA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</a:t>
            </a:fld>
            <a:endParaRPr lang="en-CA"/>
          </a:p>
        </p:txBody>
      </p:sp>
      <p:cxnSp>
        <p:nvCxnSpPr>
          <p:cNvPr id="17" name="Straight Arrow Connector 16"/>
          <p:cNvCxnSpPr>
            <a:endCxn id="18" idx="3"/>
          </p:cNvCxnSpPr>
          <p:nvPr/>
        </p:nvCxnSpPr>
        <p:spPr>
          <a:xfrm flipH="1">
            <a:off x="4441081" y="5023039"/>
            <a:ext cx="3691364" cy="22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23881" y="4860696"/>
            <a:ext cx="3117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CMR10"/>
              </a:rPr>
              <a:t>different </a:t>
            </a:r>
            <a:r>
              <a:rPr lang="en-CA" dirty="0" smtClean="0">
                <a:latin typeface="CMR10"/>
              </a:rPr>
              <a:t>acoustic impedance</a:t>
            </a:r>
            <a:endParaRPr lang="en-CA" dirty="0"/>
          </a:p>
        </p:txBody>
      </p:sp>
      <p:sp>
        <p:nvSpPr>
          <p:cNvPr id="19" name="Rectangle 18"/>
          <p:cNvSpPr/>
          <p:nvPr/>
        </p:nvSpPr>
        <p:spPr>
          <a:xfrm>
            <a:off x="257175" y="5450424"/>
            <a:ext cx="5429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reflections </a:t>
            </a:r>
            <a:r>
              <a:rPr lang="en-CA" dirty="0">
                <a:latin typeface="CMR10"/>
              </a:rPr>
              <a:t>of </a:t>
            </a:r>
            <a:r>
              <a:rPr lang="en-CA" dirty="0" smtClean="0">
                <a:latin typeface="CMR10"/>
              </a:rPr>
              <a:t>seismic waves </a:t>
            </a:r>
            <a:r>
              <a:rPr lang="en-CA" dirty="0">
                <a:latin typeface="CMR10"/>
              </a:rPr>
              <a:t>at geologic interfaces</a:t>
            </a:r>
            <a:r>
              <a:rPr lang="en-CA" dirty="0" smtClean="0">
                <a:latin typeface="CMR10"/>
              </a:rPr>
              <a:t> </a:t>
            </a:r>
            <a:endParaRPr lang="en-CA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562600" y="5635090"/>
            <a:ext cx="2410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32445" y="542385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CMR10"/>
              </a:rPr>
              <a:t>changes in geological units</a:t>
            </a:r>
            <a:endParaRPr lang="en-CA" dirty="0"/>
          </a:p>
        </p:txBody>
      </p:sp>
      <p:sp>
        <p:nvSpPr>
          <p:cNvPr id="22" name="Rectangle 21"/>
          <p:cNvSpPr/>
          <p:nvPr/>
        </p:nvSpPr>
        <p:spPr>
          <a:xfrm>
            <a:off x="8220075" y="4860696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CMR10"/>
              </a:rPr>
              <a:t>Different rocks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6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794876" y="-369069"/>
            <a:ext cx="10515600" cy="1325563"/>
          </a:xfrm>
        </p:spPr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3" y="1129635"/>
            <a:ext cx="2065564" cy="20584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8640" y="1729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70" y="1108988"/>
            <a:ext cx="2114415" cy="2099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07" y="3166752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</a:t>
            </a:r>
            <a:r>
              <a:rPr lang="en-CA" b="1" dirty="0" smtClean="0">
                <a:latin typeface="ArialMT-Bold"/>
              </a:rPr>
              <a:t>1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-24274" y="781293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MT-Bold"/>
              </a:rPr>
              <a:t>Uninformed data event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9676" y="1127980"/>
            <a:ext cx="657225" cy="6012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2123489" y="1938989"/>
            <a:ext cx="1312413" cy="26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1961246" y="21236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select a random </a:t>
            </a:r>
            <a:endParaRPr lang="en-CA" dirty="0" smtClean="0"/>
          </a:p>
          <a:p>
            <a:r>
              <a:rPr lang="en-CA" dirty="0" smtClean="0"/>
              <a:t>patch from the </a:t>
            </a:r>
          </a:p>
          <a:p>
            <a:r>
              <a:rPr lang="en-CA" dirty="0" smtClean="0"/>
              <a:t>patch database</a:t>
            </a:r>
            <a:endParaRPr lang="en-CA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22" y="1101903"/>
            <a:ext cx="2121266" cy="2113951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5748194" y="1913888"/>
            <a:ext cx="1312413" cy="26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5660485" y="2113614"/>
            <a:ext cx="153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Randomly </a:t>
            </a:r>
          </a:p>
          <a:p>
            <a:r>
              <a:rPr lang="en-CA" dirty="0"/>
              <a:t>s</a:t>
            </a:r>
            <a:r>
              <a:rPr lang="en-CA" dirty="0" smtClean="0"/>
              <a:t>elect a patch</a:t>
            </a:r>
            <a:endParaRPr lang="en-CA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14" y="1101904"/>
            <a:ext cx="2092486" cy="210686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9205588" y="1938989"/>
            <a:ext cx="865147" cy="240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9150227" y="1618379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random</a:t>
            </a:r>
            <a:endParaRPr lang="en-CA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14" y="4079225"/>
            <a:ext cx="2068212" cy="2054046"/>
          </a:xfrm>
          <a:prstGeom prst="rect">
            <a:avLst/>
          </a:prstGeom>
        </p:spPr>
      </p:pic>
      <p:sp>
        <p:nvSpPr>
          <p:cNvPr id="7168" name="Down Arrow 7167"/>
          <p:cNvSpPr/>
          <p:nvPr/>
        </p:nvSpPr>
        <p:spPr>
          <a:xfrm>
            <a:off x="10986626" y="3166752"/>
            <a:ext cx="484632" cy="912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/>
          <p:cNvSpPr txBox="1"/>
          <p:nvPr/>
        </p:nvSpPr>
        <p:spPr>
          <a:xfrm>
            <a:off x="10263258" y="3383642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random</a:t>
            </a:r>
            <a:endParaRPr lang="en-CA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22" y="4020015"/>
            <a:ext cx="2127632" cy="2113256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324052" y="6126718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5</a:t>
            </a:r>
            <a:endParaRPr lang="en-CA" dirty="0"/>
          </a:p>
        </p:txBody>
      </p:sp>
      <p:sp>
        <p:nvSpPr>
          <p:cNvPr id="44" name="Rectangle 43"/>
          <p:cNvSpPr/>
          <p:nvPr/>
        </p:nvSpPr>
        <p:spPr>
          <a:xfrm>
            <a:off x="5235259" y="3594611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MT-Bold"/>
              </a:rPr>
              <a:t>informed data event</a:t>
            </a:r>
            <a:endParaRPr lang="en-CA" dirty="0"/>
          </a:p>
        </p:txBody>
      </p:sp>
      <p:pic>
        <p:nvPicPr>
          <p:cNvPr id="7169" name="Picture 71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70" y="4079225"/>
            <a:ext cx="2138459" cy="2054046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4" idx="2"/>
          </p:cNvCxnSpPr>
          <p:nvPr/>
        </p:nvCxnSpPr>
        <p:spPr>
          <a:xfrm>
            <a:off x="6424046" y="3963943"/>
            <a:ext cx="900006" cy="63684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4" idx="2"/>
          </p:cNvCxnSpPr>
          <p:nvPr/>
        </p:nvCxnSpPr>
        <p:spPr>
          <a:xfrm flipH="1">
            <a:off x="4929332" y="3963943"/>
            <a:ext cx="1494714" cy="41907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TextBox 7177"/>
          <p:cNvSpPr txBox="1"/>
          <p:nvPr/>
        </p:nvSpPr>
        <p:spPr>
          <a:xfrm>
            <a:off x="3241132" y="6126718"/>
            <a:ext cx="288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Similarity calculation needed</a:t>
            </a:r>
            <a:endParaRPr lang="en-CA" dirty="0"/>
          </a:p>
        </p:txBody>
      </p:sp>
      <p:sp>
        <p:nvSpPr>
          <p:cNvPr id="7179" name="TextBox 7178"/>
          <p:cNvSpPr txBox="1"/>
          <p:nvPr/>
        </p:nvSpPr>
        <p:spPr>
          <a:xfrm>
            <a:off x="4946478" y="4782376"/>
            <a:ext cx="21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From patch database</a:t>
            </a:r>
            <a:endParaRPr lang="en-CA" dirty="0"/>
          </a:p>
        </p:txBody>
      </p:sp>
      <p:cxnSp>
        <p:nvCxnSpPr>
          <p:cNvPr id="57" name="Straight Arrow Connector 56"/>
          <p:cNvCxnSpPr>
            <a:stCxn id="7179" idx="2"/>
          </p:cNvCxnSpPr>
          <p:nvPr/>
        </p:nvCxnSpPr>
        <p:spPr>
          <a:xfrm flipH="1">
            <a:off x="5481782" y="5151708"/>
            <a:ext cx="542491" cy="3993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3" name="Left Arrow 7182"/>
          <p:cNvSpPr/>
          <p:nvPr/>
        </p:nvSpPr>
        <p:spPr>
          <a:xfrm>
            <a:off x="9205588" y="4876800"/>
            <a:ext cx="893926" cy="447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Left Arrow 63"/>
          <p:cNvSpPr/>
          <p:nvPr/>
        </p:nvSpPr>
        <p:spPr>
          <a:xfrm>
            <a:off x="5684529" y="5351388"/>
            <a:ext cx="1399793" cy="447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85" name="TextBox 7184"/>
          <p:cNvSpPr txBox="1"/>
          <p:nvPr/>
        </p:nvSpPr>
        <p:spPr>
          <a:xfrm>
            <a:off x="5971261" y="5654227"/>
            <a:ext cx="101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compare</a:t>
            </a:r>
            <a:endParaRPr lang="en-CA" dirty="0"/>
          </a:p>
        </p:txBody>
      </p:sp>
      <p:sp>
        <p:nvSpPr>
          <p:cNvPr id="7186" name="Rectangle 7185"/>
          <p:cNvSpPr/>
          <p:nvPr/>
        </p:nvSpPr>
        <p:spPr>
          <a:xfrm>
            <a:off x="5391150" y="6476905"/>
            <a:ext cx="692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Arpat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G. B. (2004). SIMPAT: Stochastic Simulation with Patterns.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9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794876" y="-369069"/>
            <a:ext cx="10515600" cy="1325563"/>
          </a:xfrm>
        </p:spPr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3" y="1129635"/>
            <a:ext cx="2065564" cy="20584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8640" y="1729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70" y="1108988"/>
            <a:ext cx="2114415" cy="2099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07" y="3166752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</a:t>
            </a:r>
            <a:r>
              <a:rPr lang="en-CA" b="1" dirty="0" smtClean="0">
                <a:latin typeface="ArialMT-Bold"/>
              </a:rPr>
              <a:t>1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-24274" y="781293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MT-Bold"/>
              </a:rPr>
              <a:t>Uninformed data event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9676" y="1127980"/>
            <a:ext cx="657225" cy="6012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2123489" y="1938989"/>
            <a:ext cx="1312413" cy="26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1961246" y="21236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select a random </a:t>
            </a:r>
            <a:endParaRPr lang="en-CA" dirty="0" smtClean="0"/>
          </a:p>
          <a:p>
            <a:r>
              <a:rPr lang="en-CA" dirty="0" smtClean="0"/>
              <a:t>patch from the </a:t>
            </a:r>
          </a:p>
          <a:p>
            <a:r>
              <a:rPr lang="en-CA" dirty="0" smtClean="0"/>
              <a:t>patch database</a:t>
            </a:r>
            <a:endParaRPr lang="en-CA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22" y="1101903"/>
            <a:ext cx="2121266" cy="2113951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5748194" y="1913888"/>
            <a:ext cx="1312413" cy="26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5660485" y="2113614"/>
            <a:ext cx="153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Randomly </a:t>
            </a:r>
          </a:p>
          <a:p>
            <a:r>
              <a:rPr lang="en-CA" dirty="0"/>
              <a:t>s</a:t>
            </a:r>
            <a:r>
              <a:rPr lang="en-CA" dirty="0" smtClean="0"/>
              <a:t>elect a patch</a:t>
            </a:r>
            <a:endParaRPr lang="en-CA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14" y="1101904"/>
            <a:ext cx="2092486" cy="210686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9205588" y="1938989"/>
            <a:ext cx="865147" cy="240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9150227" y="1618379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random</a:t>
            </a:r>
            <a:endParaRPr lang="en-CA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14" y="4079225"/>
            <a:ext cx="2068212" cy="2054046"/>
          </a:xfrm>
          <a:prstGeom prst="rect">
            <a:avLst/>
          </a:prstGeom>
        </p:spPr>
      </p:pic>
      <p:sp>
        <p:nvSpPr>
          <p:cNvPr id="7168" name="Down Arrow 7167"/>
          <p:cNvSpPr/>
          <p:nvPr/>
        </p:nvSpPr>
        <p:spPr>
          <a:xfrm>
            <a:off x="10986626" y="3166752"/>
            <a:ext cx="484632" cy="912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/>
          <p:cNvSpPr txBox="1"/>
          <p:nvPr/>
        </p:nvSpPr>
        <p:spPr>
          <a:xfrm>
            <a:off x="10263258" y="3383642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random</a:t>
            </a:r>
            <a:endParaRPr lang="en-CA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22" y="4020015"/>
            <a:ext cx="2127632" cy="2113256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324052" y="6126718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ArialMT-Bold"/>
              </a:rPr>
              <a:t>Visiting node 5</a:t>
            </a:r>
            <a:endParaRPr lang="en-CA" dirty="0"/>
          </a:p>
        </p:txBody>
      </p:sp>
      <p:sp>
        <p:nvSpPr>
          <p:cNvPr id="44" name="Rectangle 43"/>
          <p:cNvSpPr/>
          <p:nvPr/>
        </p:nvSpPr>
        <p:spPr>
          <a:xfrm>
            <a:off x="5235259" y="3594611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MT-Bold"/>
              </a:rPr>
              <a:t>informed data event</a:t>
            </a:r>
            <a:endParaRPr lang="en-CA" dirty="0"/>
          </a:p>
        </p:txBody>
      </p:sp>
      <p:pic>
        <p:nvPicPr>
          <p:cNvPr id="7169" name="Picture 71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70" y="4079225"/>
            <a:ext cx="2138459" cy="2054046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4" idx="2"/>
          </p:cNvCxnSpPr>
          <p:nvPr/>
        </p:nvCxnSpPr>
        <p:spPr>
          <a:xfrm>
            <a:off x="6424046" y="3963943"/>
            <a:ext cx="900006" cy="63684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4" idx="2"/>
          </p:cNvCxnSpPr>
          <p:nvPr/>
        </p:nvCxnSpPr>
        <p:spPr>
          <a:xfrm flipH="1">
            <a:off x="4929332" y="3963943"/>
            <a:ext cx="1494714" cy="41907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TextBox 7177"/>
          <p:cNvSpPr txBox="1"/>
          <p:nvPr/>
        </p:nvSpPr>
        <p:spPr>
          <a:xfrm>
            <a:off x="3241132" y="6126718"/>
            <a:ext cx="288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Similarity calculation needed</a:t>
            </a:r>
            <a:endParaRPr lang="en-CA" dirty="0"/>
          </a:p>
        </p:txBody>
      </p:sp>
      <p:sp>
        <p:nvSpPr>
          <p:cNvPr id="7179" name="TextBox 7178"/>
          <p:cNvSpPr txBox="1"/>
          <p:nvPr/>
        </p:nvSpPr>
        <p:spPr>
          <a:xfrm>
            <a:off x="4946478" y="4782376"/>
            <a:ext cx="21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From patch database</a:t>
            </a:r>
            <a:endParaRPr lang="en-CA" dirty="0"/>
          </a:p>
        </p:txBody>
      </p:sp>
      <p:cxnSp>
        <p:nvCxnSpPr>
          <p:cNvPr id="57" name="Straight Arrow Connector 56"/>
          <p:cNvCxnSpPr>
            <a:stCxn id="7179" idx="2"/>
          </p:cNvCxnSpPr>
          <p:nvPr/>
        </p:nvCxnSpPr>
        <p:spPr>
          <a:xfrm flipH="1">
            <a:off x="5481782" y="5151708"/>
            <a:ext cx="542491" cy="3993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65" y="4389227"/>
            <a:ext cx="2123179" cy="2152566"/>
          </a:xfrm>
          <a:prstGeom prst="rect">
            <a:avLst/>
          </a:prstGeom>
        </p:spPr>
      </p:pic>
      <p:sp>
        <p:nvSpPr>
          <p:cNvPr id="7182" name="TextBox 7181"/>
          <p:cNvSpPr txBox="1"/>
          <p:nvPr/>
        </p:nvSpPr>
        <p:spPr>
          <a:xfrm>
            <a:off x="-146006" y="3833236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i="1" dirty="0" smtClean="0"/>
              <a:t>Randomly </a:t>
            </a:r>
            <a:r>
              <a:rPr lang="en-CA" i="1" dirty="0"/>
              <a:t>select one of </a:t>
            </a:r>
            <a:r>
              <a:rPr lang="en-CA" i="1" dirty="0" smtClean="0"/>
              <a:t>the most </a:t>
            </a:r>
            <a:r>
              <a:rPr lang="en-CA" i="1" dirty="0"/>
              <a:t>similar patterns </a:t>
            </a:r>
            <a:endParaRPr lang="en-CA" i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i="1" dirty="0" smtClean="0"/>
              <a:t>paste </a:t>
            </a:r>
            <a:r>
              <a:rPr lang="en-CA" i="1" dirty="0"/>
              <a:t>it on to the </a:t>
            </a:r>
            <a:r>
              <a:rPr lang="en-CA" i="1" dirty="0" smtClean="0"/>
              <a:t>realization</a:t>
            </a:r>
            <a:endParaRPr lang="en-CA" dirty="0"/>
          </a:p>
        </p:txBody>
      </p:sp>
      <p:sp>
        <p:nvSpPr>
          <p:cNvPr id="7183" name="Left Arrow 7182"/>
          <p:cNvSpPr/>
          <p:nvPr/>
        </p:nvSpPr>
        <p:spPr>
          <a:xfrm>
            <a:off x="9205588" y="4876800"/>
            <a:ext cx="893926" cy="447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Left Arrow 63"/>
          <p:cNvSpPr/>
          <p:nvPr/>
        </p:nvSpPr>
        <p:spPr>
          <a:xfrm>
            <a:off x="5684529" y="5351388"/>
            <a:ext cx="1399793" cy="447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85" name="TextBox 7184"/>
          <p:cNvSpPr txBox="1"/>
          <p:nvPr/>
        </p:nvSpPr>
        <p:spPr>
          <a:xfrm>
            <a:off x="5971261" y="5654227"/>
            <a:ext cx="101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compare</a:t>
            </a:r>
            <a:endParaRPr lang="en-CA" dirty="0"/>
          </a:p>
        </p:txBody>
      </p:sp>
      <p:sp>
        <p:nvSpPr>
          <p:cNvPr id="66" name="Left Arrow 65"/>
          <p:cNvSpPr/>
          <p:nvPr/>
        </p:nvSpPr>
        <p:spPr>
          <a:xfrm>
            <a:off x="2047914" y="5167381"/>
            <a:ext cx="1462179" cy="447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86" name="Rectangle 7185"/>
          <p:cNvSpPr/>
          <p:nvPr/>
        </p:nvSpPr>
        <p:spPr>
          <a:xfrm>
            <a:off x="5391150" y="6476905"/>
            <a:ext cx="692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Arpat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G. B. (2004). SIMPAT: Stochastic Simulation with Patterns.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87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809625" y="0"/>
            <a:ext cx="10515600" cy="1325563"/>
          </a:xfrm>
        </p:spPr>
        <p:txBody>
          <a:bodyPr/>
          <a:lstStyle/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Basic idea</a:t>
            </a:r>
          </a:p>
        </p:txBody>
      </p:sp>
      <p:sp>
        <p:nvSpPr>
          <p:cNvPr id="7171" name="Content Placeholder 2"/>
          <p:cNvSpPr>
            <a:spLocks noGrp="1" noChangeArrowheads="1"/>
          </p:cNvSpPr>
          <p:nvPr>
            <p:ph idx="4294967295"/>
          </p:nvPr>
        </p:nvSpPr>
        <p:spPr>
          <a:xfrm>
            <a:off x="809625" y="1460500"/>
            <a:ext cx="10515600" cy="4351338"/>
          </a:xfrm>
        </p:spPr>
        <p:txBody>
          <a:bodyPr/>
          <a:lstStyle/>
          <a:p>
            <a:r>
              <a:rPr lang="en-CA" altLang="en-US" dirty="0">
                <a:latin typeface="Cambria" panose="02040503050406030204" pitchFamily="18" charset="0"/>
              </a:rPr>
              <a:t>Visiting all the remaining nodes </a:t>
            </a:r>
            <a:r>
              <a:rPr lang="en-CA" altLang="en-US" dirty="0" smtClean="0">
                <a:latin typeface="Cambria" panose="02040503050406030204" pitchFamily="18" charset="0"/>
              </a:rPr>
              <a:t>in </a:t>
            </a:r>
            <a:r>
              <a:rPr lang="en-CA" altLang="en-US" dirty="0">
                <a:latin typeface="Cambria" panose="02040503050406030204" pitchFamily="18" charset="0"/>
              </a:rPr>
              <a:t>this </a:t>
            </a:r>
            <a:r>
              <a:rPr lang="en-CA" altLang="en-US" dirty="0" smtClean="0">
                <a:latin typeface="Cambria" panose="02040503050406030204" pitchFamily="18" charset="0"/>
              </a:rPr>
              <a:t>fashion, a </a:t>
            </a:r>
            <a:r>
              <a:rPr lang="en-CA" altLang="en-US" dirty="0">
                <a:latin typeface="Cambria" panose="02040503050406030204" pitchFamily="18" charset="0"/>
              </a:rPr>
              <a:t>final realization is obtained</a:t>
            </a:r>
            <a:endParaRPr lang="en-CA" altLang="en-US" sz="2000" dirty="0">
              <a:latin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94339" y="2088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559885"/>
            <a:ext cx="3340651" cy="3386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231" y="2559884"/>
            <a:ext cx="3386889" cy="338688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228978" y="3882232"/>
            <a:ext cx="3622124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4299377" y="3512900"/>
            <a:ext cx="334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dirty="0">
                <a:latin typeface="Cambria" panose="02040503050406030204" pitchFamily="18" charset="0"/>
              </a:rPr>
              <a:t>Visiting all the remaining nodes 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9067800" y="5946773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Final realization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5389445" y="6493430"/>
            <a:ext cx="680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Arpat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G. B. (2004). SIMPAT: Stochastic Simulation with Patterns.</a:t>
            </a:r>
            <a:endParaRPr lang="en-CA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17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43</a:t>
            </a:fld>
            <a:endParaRPr lang="en-CA"/>
          </a:p>
        </p:txBody>
      </p:sp>
      <p:sp>
        <p:nvSpPr>
          <p:cNvPr id="3" name="Title 1"/>
          <p:cNvSpPr txBox="1">
            <a:spLocks noChangeArrowheads="1"/>
          </p:cNvSpPr>
          <p:nvPr/>
        </p:nvSpPr>
        <p:spPr>
          <a:xfrm>
            <a:off x="80962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Cambria" panose="02040503050406030204" pitchFamily="18" charset="0"/>
              </a:rPr>
              <a:t>Note</a:t>
            </a:r>
            <a:r>
              <a:rPr lang="en-US" altLang="zh-CN" b="1" dirty="0" smtClean="0">
                <a:latin typeface="Cambria" panose="02040503050406030204" pitchFamily="18" charset="0"/>
              </a:rPr>
              <a:t>s</a:t>
            </a:r>
            <a:endParaRPr lang="en-US" altLang="en-US" b="1" dirty="0" smtClean="0">
              <a:latin typeface="Cambria" panose="02040503050406030204" pitchFamily="18" charset="0"/>
            </a:endParaRPr>
          </a:p>
        </p:txBody>
      </p:sp>
      <p:sp>
        <p:nvSpPr>
          <p:cNvPr id="4" name="Content Placeholder 2"/>
          <p:cNvSpPr txBox="1">
            <a:spLocks noChangeArrowheads="1"/>
          </p:cNvSpPr>
          <p:nvPr/>
        </p:nvSpPr>
        <p:spPr>
          <a:xfrm>
            <a:off x="809625" y="1222375"/>
            <a:ext cx="10515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 smtClean="0">
                <a:latin typeface="Cambria" panose="02040503050406030204" pitchFamily="18" charset="0"/>
              </a:rPr>
              <a:t>Similarity calculation</a:t>
            </a:r>
          </a:p>
          <a:p>
            <a:pPr marL="0" indent="0">
              <a:buNone/>
            </a:pPr>
            <a:endParaRPr lang="en-CA" altLang="en-US" dirty="0" smtClean="0">
              <a:latin typeface="Cambria" panose="02040503050406030204" pitchFamily="18" charset="0"/>
            </a:endParaRPr>
          </a:p>
          <a:p>
            <a:pPr lvl="1"/>
            <a:r>
              <a:rPr lang="en-CA" altLang="en-US" dirty="0" smtClean="0">
                <a:latin typeface="Cambria" panose="02040503050406030204" pitchFamily="18" charset="0"/>
              </a:rPr>
              <a:t>Use concept of distance</a:t>
            </a:r>
          </a:p>
          <a:p>
            <a:pPr marL="0" indent="0">
              <a:buNone/>
            </a:pPr>
            <a:endParaRPr lang="en-CA" altLang="en-US" dirty="0" smtClean="0">
              <a:latin typeface="Cambria" panose="02040503050406030204" pitchFamily="18" charset="0"/>
            </a:endParaRPr>
          </a:p>
          <a:p>
            <a:r>
              <a:rPr lang="en-CA" altLang="en-US" dirty="0" smtClean="0">
                <a:latin typeface="Cambria" panose="02040503050406030204" pitchFamily="18" charset="0"/>
              </a:rPr>
              <a:t>Many different realizations can be generated by </a:t>
            </a:r>
            <a:r>
              <a:rPr lang="en-CA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changing some parameters </a:t>
            </a:r>
            <a:r>
              <a:rPr lang="en-CA" altLang="en-US" dirty="0" smtClean="0">
                <a:latin typeface="Cambria" panose="02040503050406030204" pitchFamily="18" charset="0"/>
              </a:rPr>
              <a:t>in MPS</a:t>
            </a:r>
          </a:p>
          <a:p>
            <a:endParaRPr lang="en-CA" altLang="en-US" dirty="0" smtClean="0">
              <a:latin typeface="Cambria" panose="02040503050406030204" pitchFamily="18" charset="0"/>
            </a:endParaRPr>
          </a:p>
          <a:p>
            <a:pPr lvl="1"/>
            <a:r>
              <a:rPr lang="en-CA" altLang="en-US" dirty="0" smtClean="0">
                <a:latin typeface="Cambria" panose="02040503050406030204" pitchFamily="18" charset="0"/>
              </a:rPr>
              <a:t>Order of visiting nodes (random seed)</a:t>
            </a:r>
          </a:p>
          <a:p>
            <a:pPr lvl="1"/>
            <a:r>
              <a:rPr lang="en-CA" altLang="en-US" dirty="0" smtClean="0">
                <a:latin typeface="Cambria" panose="02040503050406030204" pitchFamily="18" charset="0"/>
              </a:rPr>
              <a:t>Size of the template</a:t>
            </a:r>
          </a:p>
          <a:p>
            <a:pPr marL="457200" lvl="1" indent="0">
              <a:buNone/>
            </a:pPr>
            <a:endParaRPr lang="en-CA" altLang="en-US" dirty="0">
              <a:latin typeface="Cambria" panose="02040503050406030204" pitchFamily="18" charset="0"/>
            </a:endParaRPr>
          </a:p>
          <a:p>
            <a:r>
              <a:rPr lang="en-CA" altLang="en-US" dirty="0" smtClean="0">
                <a:latin typeface="Cambria" panose="02040503050406030204" pitchFamily="18" charset="0"/>
              </a:rPr>
              <a:t>The idea of MPS used in data augmentation is much more complex than the basic idea shown above</a:t>
            </a:r>
          </a:p>
          <a:p>
            <a:endParaRPr lang="en-CA" altLang="en-US" dirty="0" smtClean="0">
              <a:latin typeface="Cambria" panose="02040503050406030204" pitchFamily="18" charset="0"/>
            </a:endParaRPr>
          </a:p>
          <a:p>
            <a:pPr lvl="1"/>
            <a:r>
              <a:rPr lang="en-CA" altLang="en-US" dirty="0" smtClean="0">
                <a:latin typeface="Cambria" panose="02040503050406030204" pitchFamily="18" charset="0"/>
              </a:rPr>
              <a:t>Multivariate TI</a:t>
            </a:r>
          </a:p>
          <a:p>
            <a:pPr lvl="1"/>
            <a:r>
              <a:rPr lang="en-CA" altLang="en-US" dirty="0">
                <a:latin typeface="Cambria" panose="02040503050406030204" pitchFamily="18" charset="0"/>
              </a:rPr>
              <a:t>Nonstationary TI: </a:t>
            </a:r>
            <a:r>
              <a:rPr lang="en-CA" altLang="en-US" dirty="0" smtClean="0">
                <a:latin typeface="Cambria" panose="02040503050406030204" pitchFamily="18" charset="0"/>
              </a:rPr>
              <a:t> </a:t>
            </a:r>
          </a:p>
          <a:p>
            <a:pPr lvl="2"/>
            <a:r>
              <a:rPr lang="en-CA" altLang="en-US" dirty="0" smtClean="0">
                <a:latin typeface="Cambria" panose="02040503050406030204" pitchFamily="18" charset="0"/>
              </a:rPr>
              <a:t>Geological patterns tend </a:t>
            </a:r>
            <a:r>
              <a:rPr lang="en-CA" altLang="en-US" dirty="0">
                <a:latin typeface="Cambria" panose="02040503050406030204" pitchFamily="18" charset="0"/>
              </a:rPr>
              <a:t>to vary in space, </a:t>
            </a:r>
            <a:r>
              <a:rPr lang="en-CA" altLang="en-US" dirty="0" smtClean="0">
                <a:latin typeface="Cambria" panose="02040503050406030204" pitchFamily="18" charset="0"/>
              </a:rPr>
              <a:t> </a:t>
            </a:r>
          </a:p>
          <a:p>
            <a:pPr lvl="2"/>
            <a:r>
              <a:rPr lang="en-CA" altLang="en-US" dirty="0" smtClean="0">
                <a:latin typeface="Cambria" panose="02040503050406030204" pitchFamily="18" charset="0"/>
              </a:rPr>
              <a:t>statistically different </a:t>
            </a:r>
            <a:r>
              <a:rPr lang="en-CA" altLang="en-US" dirty="0">
                <a:latin typeface="Cambria" panose="02040503050406030204" pitchFamily="18" charset="0"/>
              </a:rPr>
              <a:t>over the entire spatial </a:t>
            </a:r>
            <a:r>
              <a:rPr lang="en-CA" altLang="en-US" dirty="0" smtClean="0">
                <a:latin typeface="Cambria" panose="02040503050406030204" pitchFamily="18" charset="0"/>
              </a:rPr>
              <a:t>domain</a:t>
            </a:r>
          </a:p>
          <a:p>
            <a:pPr marL="457200" lvl="1" indent="0">
              <a:buNone/>
            </a:pPr>
            <a:endParaRPr lang="en-US" altLang="en-US" dirty="0" smtClean="0">
              <a:latin typeface="Cambria" panose="02040503050406030204" pitchFamily="18" charset="0"/>
            </a:endParaRPr>
          </a:p>
          <a:p>
            <a:pPr marL="457200" lvl="1" indent="0">
              <a:buNone/>
            </a:pPr>
            <a:endParaRPr lang="en-CA" altLang="en-US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505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Traditional Multi-point geostatistics</a:t>
            </a:r>
            <a:endParaRPr lang="en-C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658"/>
            <a:ext cx="2703640" cy="1849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2703640" cy="184914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711892" y="2715958"/>
            <a:ext cx="2323064" cy="271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637505" y="2346626"/>
            <a:ext cx="23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Multiple-point statistics</a:t>
            </a:r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61" y="1408922"/>
            <a:ext cx="2397490" cy="17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70" y="3174706"/>
            <a:ext cx="2502843" cy="17803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1766" y="107309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 image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5876448" y="1073096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1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9325459" y="1073096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2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2638552" y="2987122"/>
            <a:ext cx="265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Geologically feasible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Same spatial continuity</a:t>
            </a:r>
            <a:endParaRPr lang="en-CA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25" y="3199585"/>
            <a:ext cx="2286250" cy="1768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25" y="1442428"/>
            <a:ext cx="2286250" cy="1763479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9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MPS              Data augmentation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Different from traditional MPS</a:t>
            </a:r>
          </a:p>
          <a:p>
            <a:pPr marL="0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Not only simulate geophysical images, </a:t>
            </a:r>
          </a:p>
          <a:p>
            <a:pPr marL="457200" lvl="1" indent="0">
              <a:buNone/>
            </a:pPr>
            <a:endParaRPr lang="en-CA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but also simulate corresponding labels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705225" y="870743"/>
            <a:ext cx="15049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4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Data augmentation</a:t>
            </a:r>
            <a:endParaRPr lang="en-C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658"/>
            <a:ext cx="2703640" cy="1849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2703640" cy="184914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510653" y="3803892"/>
            <a:ext cx="942975" cy="327212"/>
          </a:xfrm>
          <a:prstGeom prst="rightArrow">
            <a:avLst>
              <a:gd name="adj1" fmla="val 3594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654384" y="357710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MPS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04" y="4980003"/>
            <a:ext cx="2397490" cy="1717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78" y="1327504"/>
            <a:ext cx="2445216" cy="17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595" y="3118658"/>
            <a:ext cx="2502843" cy="1780369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057"/>
            <a:ext cx="2873829" cy="19655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1766" y="107309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 image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4032965" y="1062310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1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6528323" y="1062310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2</a:t>
            </a:r>
            <a:endParaRPr lang="en-CA" dirty="0"/>
          </a:p>
        </p:txBody>
      </p:sp>
      <p:sp>
        <p:nvSpPr>
          <p:cNvPr id="6" name="Right Arrow 5"/>
          <p:cNvSpPr/>
          <p:nvPr/>
        </p:nvSpPr>
        <p:spPr>
          <a:xfrm>
            <a:off x="2619575" y="5700682"/>
            <a:ext cx="916020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8336959" y="1431642"/>
            <a:ext cx="38274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Tune parameters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CA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CA" dirty="0" smtClean="0"/>
              <a:t>Order of visiting nodes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CA" dirty="0" smtClean="0"/>
              <a:t>Size of template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CA" dirty="0" smtClean="0"/>
              <a:t>Etc.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CA" dirty="0" smtClean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CA" dirty="0" smtClean="0"/>
              <a:t>generate different realizations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altLang="zh-CN" dirty="0" smtClean="0"/>
              <a:t>Realization 1 more similar to TI</a:t>
            </a:r>
            <a:endParaRPr lang="en-CA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39" y="3156482"/>
            <a:ext cx="2270819" cy="17562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804" y="4967803"/>
            <a:ext cx="2288155" cy="17595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47" y="1380601"/>
            <a:ext cx="2260516" cy="1743629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14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Methods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Data pre-processing</a:t>
            </a:r>
          </a:p>
          <a:p>
            <a:r>
              <a:rPr lang="en-CA" dirty="0" smtClean="0"/>
              <a:t>Data augmentation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Supervised learning </a:t>
            </a:r>
            <a:r>
              <a:rPr lang="en-US" altLang="zh-CN" dirty="0" smtClean="0">
                <a:solidFill>
                  <a:srgbClr val="FF0000"/>
                </a:solidFill>
              </a:rPr>
              <a:t>using iCNN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8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847725" y="-358516"/>
            <a:ext cx="10515600" cy="1325563"/>
          </a:xfrm>
        </p:spPr>
        <p:txBody>
          <a:bodyPr/>
          <a:lstStyle/>
          <a:p>
            <a:pPr algn="ctr"/>
            <a:r>
              <a:rPr lang="en-US" altLang="en-US" sz="4000" b="1" dirty="0" smtClean="0">
                <a:latin typeface="Cambria" panose="02040503050406030204" pitchFamily="18" charset="0"/>
              </a:rPr>
              <a:t>iCNN</a:t>
            </a:r>
            <a:endParaRPr lang="en-US" altLang="en-US" sz="4000" b="1" dirty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447"/>
            <a:ext cx="2295525" cy="1647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" y="4841814"/>
            <a:ext cx="2307455" cy="1910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38" y="1981447"/>
            <a:ext cx="2323302" cy="167296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1521869" y="3741326"/>
            <a:ext cx="390525" cy="110048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1969938" y="3871951"/>
            <a:ext cx="261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Experienced geologists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Done subjectively</a:t>
            </a:r>
            <a:endParaRPr lang="en-CA" dirty="0"/>
          </a:p>
        </p:txBody>
      </p:sp>
      <p:sp>
        <p:nvSpPr>
          <p:cNvPr id="13" name="Down Arrow 12"/>
          <p:cNvSpPr/>
          <p:nvPr/>
        </p:nvSpPr>
        <p:spPr>
          <a:xfrm>
            <a:off x="9187793" y="3741326"/>
            <a:ext cx="390525" cy="110048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31" y="1818959"/>
            <a:ext cx="2224712" cy="1922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31" y="4841814"/>
            <a:ext cx="2224712" cy="18619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48045" y="4010450"/>
            <a:ext cx="538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Any </a:t>
            </a:r>
            <a:r>
              <a:rPr lang="en-US" altLang="zh-CN" dirty="0" smtClean="0"/>
              <a:t>schoolchild </a:t>
            </a:r>
            <a:r>
              <a:rPr lang="en-CA" altLang="zh-CN" dirty="0" smtClean="0"/>
              <a:t>quite </a:t>
            </a:r>
            <a:r>
              <a:rPr lang="en-CA" altLang="zh-CN" dirty="0"/>
              <a:t>likely to </a:t>
            </a:r>
            <a:r>
              <a:rPr lang="en-US" altLang="zh-CN" dirty="0" smtClean="0"/>
              <a:t>know how to segment</a:t>
            </a:r>
          </a:p>
        </p:txBody>
      </p:sp>
      <p:sp>
        <p:nvSpPr>
          <p:cNvPr id="19" name="Content Placeholder 2"/>
          <p:cNvSpPr txBox="1">
            <a:spLocks noChangeArrowheads="1"/>
          </p:cNvSpPr>
          <p:nvPr/>
        </p:nvSpPr>
        <p:spPr>
          <a:xfrm>
            <a:off x="324918" y="517160"/>
            <a:ext cx="115612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 smtClean="0">
                <a:latin typeface="Cambria" panose="02040503050406030204" pitchFamily="18" charset="0"/>
              </a:rPr>
              <a:t>Why </a:t>
            </a:r>
            <a:r>
              <a:rPr lang="en-US" altLang="en-US" b="1" dirty="0" smtClean="0">
                <a:latin typeface="Cambria" panose="02040503050406030204" pitchFamily="18" charset="0"/>
              </a:rPr>
              <a:t>new NN architecture</a:t>
            </a:r>
            <a:r>
              <a:rPr lang="en-US" altLang="en-US" dirty="0" smtClean="0">
                <a:latin typeface="Cambria" panose="02040503050406030204" pitchFamily="18" charset="0"/>
              </a:rPr>
              <a:t>?</a:t>
            </a:r>
          </a:p>
          <a:p>
            <a:pPr lvl="1"/>
            <a:r>
              <a:rPr lang="en-US" altLang="en-US" dirty="0" smtClean="0">
                <a:latin typeface="Cambria" panose="02040503050406030204" pitchFamily="18" charset="0"/>
              </a:rPr>
              <a:t>more complex image-label relationship</a:t>
            </a:r>
          </a:p>
          <a:p>
            <a:pPr lvl="1"/>
            <a:r>
              <a:rPr lang="en-US" altLang="en-US" dirty="0">
                <a:latin typeface="Cambria" panose="02040503050406030204" pitchFamily="18" charset="0"/>
              </a:rPr>
              <a:t>tried </a:t>
            </a:r>
            <a:r>
              <a:rPr lang="en-US" altLang="en-US" dirty="0" err="1">
                <a:latin typeface="Cambria" panose="02040503050406030204" pitchFamily="18" charset="0"/>
              </a:rPr>
              <a:t>resnet</a:t>
            </a:r>
            <a:r>
              <a:rPr lang="en-US" altLang="en-US" dirty="0">
                <a:latin typeface="Cambria" panose="02040503050406030204" pitchFamily="18" charset="0"/>
              </a:rPr>
              <a:t> , </a:t>
            </a:r>
            <a:r>
              <a:rPr lang="en-US" altLang="en-US" dirty="0" smtClean="0">
                <a:latin typeface="Cambria" panose="02040503050406030204" pitchFamily="18" charset="0"/>
              </a:rPr>
              <a:t>good for cat segmentation, but not good for geological segmentation</a:t>
            </a:r>
            <a:endParaRPr lang="en-US" altLang="en-US" dirty="0">
              <a:latin typeface="Cambria" panose="02040503050406030204" pitchFamily="18" charset="0"/>
            </a:endParaRPr>
          </a:p>
          <a:p>
            <a:pPr marL="457200" lvl="1" indent="0">
              <a:buNone/>
            </a:pPr>
            <a:endParaRPr lang="en-US" altLang="en-US" dirty="0" smtClean="0">
              <a:latin typeface="Cambria" panose="02040503050406030204" pitchFamily="18" charset="0"/>
            </a:endParaRPr>
          </a:p>
          <a:p>
            <a:pPr marL="914400" lvl="2" indent="0">
              <a:buNone/>
            </a:pPr>
            <a:endParaRPr lang="en-US" altLang="en-US" dirty="0" smtClean="0">
              <a:latin typeface="Cambria" panose="02040503050406030204" pitchFamily="18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2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err="1" smtClean="0"/>
              <a:t>Resnet</a:t>
            </a:r>
            <a:r>
              <a:rPr lang="en-CA" dirty="0" smtClean="0"/>
              <a:t> vs. </a:t>
            </a:r>
            <a:r>
              <a:rPr lang="en-CA" dirty="0" err="1" smtClean="0"/>
              <a:t>iCNN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Mathematical Viewpoint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Architectural Viewpoint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3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Motivation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6" y="1562875"/>
            <a:ext cx="10515600" cy="4351338"/>
          </a:xfrm>
        </p:spPr>
        <p:txBody>
          <a:bodyPr/>
          <a:lstStyle/>
          <a:p>
            <a:r>
              <a:rPr lang="en-CA" b="1" dirty="0" smtClean="0"/>
              <a:t>To date</a:t>
            </a:r>
            <a:r>
              <a:rPr lang="en-CA" dirty="0"/>
              <a:t>, </a:t>
            </a:r>
            <a:r>
              <a:rPr lang="en-CA" dirty="0" smtClean="0"/>
              <a:t>segmentation </a:t>
            </a:r>
            <a:r>
              <a:rPr lang="en-CA" dirty="0"/>
              <a:t>for </a:t>
            </a:r>
            <a:r>
              <a:rPr lang="en-CA" dirty="0" smtClean="0"/>
              <a:t>geophysical data is typically done </a:t>
            </a:r>
            <a:r>
              <a:rPr lang="en-CA" b="1" dirty="0" smtClean="0">
                <a:solidFill>
                  <a:srgbClr val="FF0000"/>
                </a:solidFill>
              </a:rPr>
              <a:t>manually</a:t>
            </a:r>
          </a:p>
          <a:p>
            <a:r>
              <a:rPr lang="en-CA" b="1" dirty="0" smtClean="0"/>
              <a:t>Limitations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 smtClean="0"/>
              <a:t>Experienced geologists needed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 smtClean="0"/>
              <a:t>Time and effort consumed 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1830"/>
            <a:ext cx="4170783" cy="3136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18" y="3402742"/>
            <a:ext cx="4170782" cy="313617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38398" y="4991335"/>
            <a:ext cx="2379306" cy="298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4932682" y="4622003"/>
            <a:ext cx="19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Done by Geologists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06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err="1" smtClean="0"/>
              <a:t>Resnet</a:t>
            </a:r>
            <a:r>
              <a:rPr lang="en-CA" dirty="0" smtClean="0"/>
              <a:t> vs. </a:t>
            </a:r>
            <a:r>
              <a:rPr lang="en-CA" dirty="0" err="1" smtClean="0"/>
              <a:t>iCNN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Mathematical </a:t>
            </a:r>
            <a:r>
              <a:rPr lang="en-CA" dirty="0" smtClean="0">
                <a:solidFill>
                  <a:srgbClr val="FF0000"/>
                </a:solidFill>
              </a:rPr>
              <a:t>Viewpoint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 smtClean="0"/>
              <a:t>Architectural Viewpoint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6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Resnet</a:t>
            </a:r>
            <a:r>
              <a:rPr lang="en-US" b="1" dirty="0" smtClean="0"/>
              <a:t> vs. 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i="1" dirty="0" err="1" smtClean="0">
                    <a:latin typeface="Cambria Math" panose="02040503050406030204" pitchFamily="18" charset="0"/>
                  </a:rPr>
                  <a:t>Resnet</a:t>
                </a:r>
                <a:endParaRPr lang="en-CA" i="1" dirty="0" smtClean="0">
                  <a:latin typeface="Cambria Math" panose="02040503050406030204" pitchFamily="18" charset="0"/>
                </a:endParaRPr>
              </a:p>
              <a:p>
                <a:endParaRPr lang="en-CA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1,⋯,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CA" dirty="0" smtClean="0"/>
              </a:p>
              <a:p>
                <a:r>
                  <a:rPr lang="en-US" i="1" dirty="0" smtClean="0">
                    <a:latin typeface="Cambria Math" panose="02040503050406030204" pitchFamily="18" charset="0"/>
                  </a:rPr>
                  <a:t>iCNN</a:t>
                </a:r>
              </a:p>
              <a:p>
                <a:endParaRPr lang="en-CA" i="1" dirty="0" smtClean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38200" y="4248150"/>
            <a:ext cx="5133975" cy="19288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5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Resnet</a:t>
            </a:r>
            <a:r>
              <a:rPr lang="en-US" b="1" dirty="0" smtClean="0"/>
              <a:t> vs. 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i="1" dirty="0" err="1" smtClean="0">
                    <a:latin typeface="Cambria Math" panose="02040503050406030204" pitchFamily="18" charset="0"/>
                  </a:rPr>
                  <a:t>Resnet</a:t>
                </a:r>
                <a:endParaRPr lang="en-CA" i="1" dirty="0" smtClean="0">
                  <a:latin typeface="Cambria Math" panose="02040503050406030204" pitchFamily="18" charset="0"/>
                </a:endParaRPr>
              </a:p>
              <a:p>
                <a:endParaRPr lang="en-CA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1,⋯,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CA" dirty="0" smtClean="0"/>
              </a:p>
              <a:p>
                <a:r>
                  <a:rPr lang="en-US" i="1" dirty="0" smtClean="0">
                    <a:latin typeface="Cambria Math" panose="02040503050406030204" pitchFamily="18" charset="0"/>
                  </a:rPr>
                  <a:t>iCNN</a:t>
                </a:r>
              </a:p>
              <a:p>
                <a:endParaRPr lang="en-CA" i="1" dirty="0" smtClean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38200" y="4248150"/>
            <a:ext cx="5133975" cy="19288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Left Arrow 6"/>
          <p:cNvSpPr/>
          <p:nvPr/>
        </p:nvSpPr>
        <p:spPr>
          <a:xfrm>
            <a:off x="5429250" y="5591175"/>
            <a:ext cx="1685925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7219950" y="5507593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dirty="0" smtClean="0"/>
              <a:t>additional step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dirty="0"/>
              <a:t>i</a:t>
            </a:r>
            <a:r>
              <a:rPr lang="en-CA" dirty="0" smtClean="0"/>
              <a:t>nvolve inverse matrix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630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err="1" smtClean="0"/>
              <a:t>Resnet</a:t>
            </a:r>
            <a:r>
              <a:rPr lang="en-CA" dirty="0" smtClean="0"/>
              <a:t> vs. </a:t>
            </a:r>
            <a:r>
              <a:rPr lang="en-CA" dirty="0" err="1" smtClean="0"/>
              <a:t>iCNN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Mathematical </a:t>
            </a:r>
            <a:r>
              <a:rPr lang="en-CA" dirty="0" smtClean="0"/>
              <a:t>Viewpoint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 smtClean="0">
                <a:solidFill>
                  <a:srgbClr val="FF0000"/>
                </a:solidFill>
              </a:rPr>
              <a:t>Architectural Viewpoint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59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343" y="10477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A typical building block of </a:t>
            </a:r>
            <a:r>
              <a:rPr lang="en-US" altLang="zh-CN" b="1" dirty="0" err="1" smtClean="0"/>
              <a:t>Resnet</a:t>
            </a:r>
            <a:endParaRPr lang="en-CA" b="1" dirty="0"/>
          </a:p>
        </p:txBody>
      </p:sp>
      <p:sp>
        <p:nvSpPr>
          <p:cNvPr id="4" name="Rectangle 3"/>
          <p:cNvSpPr/>
          <p:nvPr/>
        </p:nvSpPr>
        <p:spPr>
          <a:xfrm>
            <a:off x="2654950" y="372427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969370" y="372903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263079" y="372427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-12700" y="247623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</a:t>
            </a:r>
            <a:endParaRPr lang="en-CA" dirty="0"/>
          </a:p>
        </p:txBody>
      </p:sp>
      <p:sp>
        <p:nvSpPr>
          <p:cNvPr id="10" name="Right Arrow 9"/>
          <p:cNvSpPr/>
          <p:nvPr/>
        </p:nvSpPr>
        <p:spPr>
          <a:xfrm>
            <a:off x="1978960" y="461009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461307" y="3346840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838870" y="561927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3095531" y="3340656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26" name="Right Arrow 25"/>
          <p:cNvSpPr/>
          <p:nvPr/>
        </p:nvSpPr>
        <p:spPr>
          <a:xfrm>
            <a:off x="3531840" y="4638224"/>
            <a:ext cx="1012680" cy="141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lowchart: Or 27"/>
          <p:cNvSpPr/>
          <p:nvPr/>
        </p:nvSpPr>
        <p:spPr>
          <a:xfrm>
            <a:off x="4554738" y="438473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/>
          <p:cNvCxnSpPr>
            <a:endCxn id="28" idx="4"/>
          </p:cNvCxnSpPr>
          <p:nvPr/>
        </p:nvCxnSpPr>
        <p:spPr>
          <a:xfrm flipV="1">
            <a:off x="4822962" y="4997386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988647" y="6086475"/>
            <a:ext cx="3834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83" idx="2"/>
          </p:cNvCxnSpPr>
          <p:nvPr/>
        </p:nvCxnSpPr>
        <p:spPr>
          <a:xfrm flipV="1">
            <a:off x="988647" y="5615844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5091186" y="458152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ight Arrow 51"/>
          <p:cNvSpPr/>
          <p:nvPr/>
        </p:nvSpPr>
        <p:spPr>
          <a:xfrm>
            <a:off x="6655301" y="4560952"/>
            <a:ext cx="1025790" cy="219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Flowchart: Or 52"/>
          <p:cNvSpPr/>
          <p:nvPr/>
        </p:nvSpPr>
        <p:spPr>
          <a:xfrm>
            <a:off x="7681091" y="438473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ight Arrow 53"/>
          <p:cNvSpPr/>
          <p:nvPr/>
        </p:nvSpPr>
        <p:spPr>
          <a:xfrm>
            <a:off x="8217539" y="458152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7957158" y="5006911"/>
            <a:ext cx="0" cy="108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353442" y="6096000"/>
            <a:ext cx="2603718" cy="2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59410" y="472916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141171" y="3200400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860062" y="6292335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8824238" y="389891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80" name="Right Arrow 79"/>
          <p:cNvSpPr/>
          <p:nvPr/>
        </p:nvSpPr>
        <p:spPr>
          <a:xfrm>
            <a:off x="9525372" y="456095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10198599" y="373380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63103" y="3744182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481375" y="1123420"/>
                <a:ext cx="6398194" cy="2082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dirty="0" smtClean="0">
                    <a:latin typeface="CMR1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CA" dirty="0" smtClean="0">
                    <a:latin typeface="CMR10"/>
                  </a:rPr>
                  <a:t>nonlinearly </a:t>
                </a:r>
                <a:r>
                  <a:rPr lang="en-CA" dirty="0">
                    <a:latin typeface="CMR10"/>
                  </a:rPr>
                  <a:t>transform the input </a:t>
                </a:r>
                <a:r>
                  <a:rPr lang="en-CA" dirty="0" smtClean="0">
                    <a:latin typeface="CMR10"/>
                  </a:rPr>
                  <a:t>features</a:t>
                </a:r>
              </a:p>
              <a:p>
                <a:endParaRPr lang="en-CA" dirty="0" smtClean="0">
                  <a:latin typeface="CMR1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1,⋯,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A" dirty="0" smtClean="0"/>
                  <a:t>        </a:t>
                </a:r>
                <a:endParaRPr lang="en-CA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CA" dirty="0" smtClean="0">
                  <a:latin typeface="CMR10"/>
                </a:endParaRPr>
              </a:p>
              <a:p>
                <a:endParaRPr lang="en-CA" dirty="0" smtClean="0">
                  <a:latin typeface="CMR10"/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5" y="1123420"/>
                <a:ext cx="6398194" cy="2082621"/>
              </a:xfrm>
              <a:prstGeom prst="rect">
                <a:avLst/>
              </a:prstGeo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9594001" y="3096994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10893000" y="444403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000" y="4444035"/>
                <a:ext cx="4792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04062" y="6496258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2" y="6496258"/>
                <a:ext cx="4464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/>
          <p:cNvSpPr/>
          <p:nvPr/>
        </p:nvSpPr>
        <p:spPr>
          <a:xfrm>
            <a:off x="5782940" y="366974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/>
          <p:cNvSpPr/>
          <p:nvPr/>
        </p:nvSpPr>
        <p:spPr>
          <a:xfrm>
            <a:off x="6097360" y="367450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6410197" y="36697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TextBox 99"/>
          <p:cNvSpPr txBox="1"/>
          <p:nvPr/>
        </p:nvSpPr>
        <p:spPr>
          <a:xfrm>
            <a:off x="5589297" y="3292309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5966860" y="556474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6223521" y="328612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54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80975" y="2906291"/>
            <a:ext cx="232535" cy="357071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0975" y="3655457"/>
            <a:ext cx="23253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0975" y="4437748"/>
            <a:ext cx="232535" cy="151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50200" y="5207996"/>
            <a:ext cx="30040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47042" y="5908738"/>
            <a:ext cx="300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0399" y="6496258"/>
            <a:ext cx="91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(vector)</a:t>
            </a:r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438354" y="308629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Channel 1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481375" y="389253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Channel 2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24834" y="542448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4" y="5424486"/>
                <a:ext cx="125034" cy="276999"/>
              </a:xfrm>
              <a:prstGeom prst="rect">
                <a:avLst/>
              </a:prstGeom>
              <a:blipFill>
                <a:blip r:embed="rId5"/>
                <a:stretch>
                  <a:fillRect l="-45000" r="-45000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21710" y="6000940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0" y="6000940"/>
                <a:ext cx="125034" cy="276999"/>
              </a:xfrm>
              <a:prstGeom prst="rect">
                <a:avLst/>
              </a:prstGeom>
              <a:blipFill>
                <a:blip r:embed="rId6"/>
                <a:stretch>
                  <a:fillRect l="-42857" r="-38095"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470405" y="472916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Channel 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321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2796959" y="3444813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43" name="Rectangle 42"/>
          <p:cNvSpPr/>
          <p:nvPr/>
        </p:nvSpPr>
        <p:spPr>
          <a:xfrm>
            <a:off x="2591847" y="4324350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906267" y="4329111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199976" y="4324350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TextBox 45"/>
          <p:cNvSpPr txBox="1"/>
          <p:nvPr/>
        </p:nvSpPr>
        <p:spPr>
          <a:xfrm>
            <a:off x="595071" y="38862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</a:t>
            </a:r>
            <a:endParaRPr lang="en-CA" dirty="0"/>
          </a:p>
        </p:txBody>
      </p:sp>
      <p:sp>
        <p:nvSpPr>
          <p:cNvPr id="47" name="Right Arrow 46"/>
          <p:cNvSpPr/>
          <p:nvPr/>
        </p:nvSpPr>
        <p:spPr>
          <a:xfrm>
            <a:off x="1915857" y="5210174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/>
          <p:cNvSpPr txBox="1"/>
          <p:nvPr/>
        </p:nvSpPr>
        <p:spPr>
          <a:xfrm>
            <a:off x="2398204" y="3946915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49" name="TextBox 48"/>
          <p:cNvSpPr txBox="1"/>
          <p:nvPr/>
        </p:nvSpPr>
        <p:spPr>
          <a:xfrm>
            <a:off x="2775767" y="621934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50" name="TextBox 49"/>
          <p:cNvSpPr txBox="1"/>
          <p:nvPr/>
        </p:nvSpPr>
        <p:spPr>
          <a:xfrm>
            <a:off x="3032428" y="3940731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51" name="Right Arrow 50"/>
          <p:cNvSpPr/>
          <p:nvPr/>
        </p:nvSpPr>
        <p:spPr>
          <a:xfrm>
            <a:off x="3348586" y="5224915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850675" y="501014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118899" y="5622796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25545" y="6686550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925544" y="6215919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025298" y="5210174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555745" y="5224915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001685" y="4949331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172763" y="5148499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298205" y="5561979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90339" y="6719885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296307" y="5329237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078068" y="3800475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761135" y="449899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462269" y="516102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135496" y="4333875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0" y="4344257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9530898" y="3697069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829897" y="5044110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897" y="5044110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52231" y="5238299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31" y="5238299"/>
                <a:ext cx="4464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5719837" y="4269819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034257" y="4274580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347094" y="4269819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TextBox 90"/>
          <p:cNvSpPr txBox="1"/>
          <p:nvPr/>
        </p:nvSpPr>
        <p:spPr>
          <a:xfrm>
            <a:off x="5526194" y="3892384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92" name="TextBox 91"/>
          <p:cNvSpPr txBox="1"/>
          <p:nvPr/>
        </p:nvSpPr>
        <p:spPr>
          <a:xfrm>
            <a:off x="5903757" y="616481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5" name="TextBox 104"/>
          <p:cNvSpPr txBox="1"/>
          <p:nvPr/>
        </p:nvSpPr>
        <p:spPr>
          <a:xfrm>
            <a:off x="6160418" y="388620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08" name="Rectangle 107"/>
          <p:cNvSpPr/>
          <p:nvPr/>
        </p:nvSpPr>
        <p:spPr>
          <a:xfrm>
            <a:off x="4821529" y="4287107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400962" y="5210174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TextBox 109"/>
          <p:cNvSpPr txBox="1"/>
          <p:nvPr/>
        </p:nvSpPr>
        <p:spPr>
          <a:xfrm>
            <a:off x="4363325" y="3953029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991411" y="4277546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570844" y="5200613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TextBox 112"/>
          <p:cNvSpPr txBox="1"/>
          <p:nvPr/>
        </p:nvSpPr>
        <p:spPr>
          <a:xfrm>
            <a:off x="7641132" y="3937659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481375" y="1123420"/>
                <a:ext cx="6398194" cy="2865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dirty="0" smtClean="0">
                    <a:latin typeface="CMR1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CA" dirty="0" smtClean="0">
                    <a:latin typeface="CMR10"/>
                  </a:rPr>
                  <a:t>nonlinearly </a:t>
                </a:r>
                <a:r>
                  <a:rPr lang="en-CA" dirty="0">
                    <a:latin typeface="CMR10"/>
                  </a:rPr>
                  <a:t>transform the input </a:t>
                </a:r>
                <a:r>
                  <a:rPr lang="en-CA" dirty="0" smtClean="0">
                    <a:latin typeface="CMR10"/>
                  </a:rPr>
                  <a:t>features</a:t>
                </a:r>
              </a:p>
              <a:p>
                <a:endParaRPr lang="en-CA" dirty="0" smtClean="0">
                  <a:latin typeface="CMR1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h</m:t>
                        </m:r>
                        <m:sSubSup>
                          <m:sSub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CA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CA" dirty="0" smtClean="0">
                  <a:latin typeface="CMR10"/>
                </a:endParaRPr>
              </a:p>
              <a:p>
                <a:endParaRPr lang="en-CA" dirty="0" smtClean="0">
                  <a:latin typeface="CMR10"/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5" y="1123420"/>
                <a:ext cx="6398194" cy="2865400"/>
              </a:xfrm>
              <a:prstGeom prst="rect">
                <a:avLst/>
              </a:prstGeom>
              <a:blipFill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888343" y="10477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A typical building block of iCNN</a:t>
            </a:r>
            <a:endParaRPr lang="en-CA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459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1847" y="876753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906267" y="881514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199976" y="876753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595071" y="43860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</a:t>
            </a:r>
            <a:endParaRPr lang="en-CA" dirty="0"/>
          </a:p>
        </p:txBody>
      </p:sp>
      <p:sp>
        <p:nvSpPr>
          <p:cNvPr id="10" name="Right Arrow 9"/>
          <p:cNvSpPr/>
          <p:nvPr/>
        </p:nvSpPr>
        <p:spPr>
          <a:xfrm>
            <a:off x="1915857" y="1762577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398204" y="499318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775767" y="2771752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3032428" y="493134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26" name="Right Arrow 25"/>
          <p:cNvSpPr/>
          <p:nvPr/>
        </p:nvSpPr>
        <p:spPr>
          <a:xfrm>
            <a:off x="3413256" y="1777318"/>
            <a:ext cx="522158" cy="185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lowchart: Or 27"/>
          <p:cNvSpPr/>
          <p:nvPr/>
        </p:nvSpPr>
        <p:spPr>
          <a:xfrm>
            <a:off x="3890544" y="1575316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4158768" y="2171294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925545" y="3238953"/>
            <a:ext cx="3193354" cy="3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83" idx="2"/>
          </p:cNvCxnSpPr>
          <p:nvPr/>
        </p:nvCxnSpPr>
        <p:spPr>
          <a:xfrm flipV="1">
            <a:off x="925544" y="2768322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4455571" y="1786391"/>
            <a:ext cx="124574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ight Arrow 51"/>
          <p:cNvSpPr/>
          <p:nvPr/>
        </p:nvSpPr>
        <p:spPr>
          <a:xfrm>
            <a:off x="6592198" y="1741147"/>
            <a:ext cx="63817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Flowchart: Or 52"/>
          <p:cNvSpPr/>
          <p:nvPr/>
        </p:nvSpPr>
        <p:spPr>
          <a:xfrm>
            <a:off x="7237355" y="1556265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ight Arrow 53"/>
          <p:cNvSpPr/>
          <p:nvPr/>
        </p:nvSpPr>
        <p:spPr>
          <a:xfrm>
            <a:off x="7780786" y="1777318"/>
            <a:ext cx="1076886" cy="17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7505579" y="2149863"/>
            <a:ext cx="0" cy="108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290339" y="3247056"/>
            <a:ext cx="2215240" cy="25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296307" y="1881640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078068" y="352878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796959" y="3444813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8761135" y="1051393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80" name="Right Arrow 79"/>
          <p:cNvSpPr/>
          <p:nvPr/>
        </p:nvSpPr>
        <p:spPr>
          <a:xfrm>
            <a:off x="9462269" y="1713430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10135496" y="886278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0" y="89666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/>
          <p:cNvSpPr/>
          <p:nvPr/>
        </p:nvSpPr>
        <p:spPr>
          <a:xfrm>
            <a:off x="9530898" y="249472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10829897" y="1596513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897" y="1596513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852231" y="1790702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31" y="1790702"/>
                <a:ext cx="4464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/>
          <p:cNvSpPr/>
          <p:nvPr/>
        </p:nvSpPr>
        <p:spPr>
          <a:xfrm>
            <a:off x="5719837" y="822222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/>
          <p:cNvSpPr/>
          <p:nvPr/>
        </p:nvSpPr>
        <p:spPr>
          <a:xfrm>
            <a:off x="6034257" y="826983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6347094" y="822222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TextBox 99"/>
          <p:cNvSpPr txBox="1"/>
          <p:nvPr/>
        </p:nvSpPr>
        <p:spPr>
          <a:xfrm>
            <a:off x="5526194" y="444787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5903757" y="2717221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6160418" y="438603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43" name="Rectangle 42"/>
          <p:cNvSpPr/>
          <p:nvPr/>
        </p:nvSpPr>
        <p:spPr>
          <a:xfrm>
            <a:off x="2591847" y="4324350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906267" y="4329111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199976" y="4324350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TextBox 45"/>
          <p:cNvSpPr txBox="1"/>
          <p:nvPr/>
        </p:nvSpPr>
        <p:spPr>
          <a:xfrm>
            <a:off x="595071" y="38862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</a:t>
            </a:r>
            <a:endParaRPr lang="en-CA" dirty="0"/>
          </a:p>
        </p:txBody>
      </p:sp>
      <p:sp>
        <p:nvSpPr>
          <p:cNvPr id="47" name="Right Arrow 46"/>
          <p:cNvSpPr/>
          <p:nvPr/>
        </p:nvSpPr>
        <p:spPr>
          <a:xfrm>
            <a:off x="1915857" y="5210174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/>
          <p:cNvSpPr txBox="1"/>
          <p:nvPr/>
        </p:nvSpPr>
        <p:spPr>
          <a:xfrm>
            <a:off x="2398204" y="3946915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49" name="TextBox 48"/>
          <p:cNvSpPr txBox="1"/>
          <p:nvPr/>
        </p:nvSpPr>
        <p:spPr>
          <a:xfrm>
            <a:off x="2775767" y="621934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50" name="TextBox 49"/>
          <p:cNvSpPr txBox="1"/>
          <p:nvPr/>
        </p:nvSpPr>
        <p:spPr>
          <a:xfrm>
            <a:off x="3032428" y="3940731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51" name="Right Arrow 50"/>
          <p:cNvSpPr/>
          <p:nvPr/>
        </p:nvSpPr>
        <p:spPr>
          <a:xfrm>
            <a:off x="3348586" y="5224915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850675" y="501014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118899" y="5622796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25545" y="6686550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925544" y="6215919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025298" y="5210174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555745" y="5224915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001685" y="4949331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172763" y="5148499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298205" y="5561979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90339" y="6719885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296307" y="5329237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078068" y="3800475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761135" y="449899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462269" y="516102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135496" y="4333875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0" y="4344257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9530898" y="3697069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829897" y="5044110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897" y="5044110"/>
                <a:ext cx="479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52231" y="5238299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31" y="5238299"/>
                <a:ext cx="4464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5719837" y="4269819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034257" y="4274580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347094" y="4269819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TextBox 90"/>
          <p:cNvSpPr txBox="1"/>
          <p:nvPr/>
        </p:nvSpPr>
        <p:spPr>
          <a:xfrm>
            <a:off x="5526194" y="3892384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92" name="TextBox 91"/>
          <p:cNvSpPr txBox="1"/>
          <p:nvPr/>
        </p:nvSpPr>
        <p:spPr>
          <a:xfrm>
            <a:off x="5903757" y="616481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5" name="TextBox 104"/>
          <p:cNvSpPr txBox="1"/>
          <p:nvPr/>
        </p:nvSpPr>
        <p:spPr>
          <a:xfrm>
            <a:off x="6160418" y="388620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08" name="Rectangle 107"/>
          <p:cNvSpPr/>
          <p:nvPr/>
        </p:nvSpPr>
        <p:spPr>
          <a:xfrm>
            <a:off x="4821529" y="4287107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400962" y="5210174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TextBox 109"/>
          <p:cNvSpPr txBox="1"/>
          <p:nvPr/>
        </p:nvSpPr>
        <p:spPr>
          <a:xfrm>
            <a:off x="4363325" y="3953029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991411" y="4277546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570844" y="5200613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TextBox 112"/>
          <p:cNvSpPr txBox="1"/>
          <p:nvPr/>
        </p:nvSpPr>
        <p:spPr>
          <a:xfrm>
            <a:off x="7641132" y="3937659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453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28922"/>
            <a:ext cx="10515600" cy="1325563"/>
          </a:xfrm>
        </p:spPr>
        <p:txBody>
          <a:bodyPr/>
          <a:lstStyle/>
          <a:p>
            <a:pPr algn="ctr"/>
            <a:r>
              <a:rPr lang="en-CA" b="1" dirty="0" err="1" smtClean="0"/>
              <a:t>iCNN</a:t>
            </a:r>
            <a:endParaRPr lang="en-CA" b="1" dirty="0"/>
          </a:p>
        </p:txBody>
      </p:sp>
      <p:sp>
        <p:nvSpPr>
          <p:cNvPr id="7" name="Content Placeholder 4"/>
          <p:cNvSpPr txBox="1">
            <a:spLocks noChangeArrowheads="1"/>
          </p:cNvSpPr>
          <p:nvPr/>
        </p:nvSpPr>
        <p:spPr bwMode="auto">
          <a:xfrm>
            <a:off x="457200" y="641679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Why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iCNN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, not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Resnet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? </a:t>
            </a:r>
          </a:p>
          <a:p>
            <a:pPr marL="0" lvl="0" indent="0">
              <a:buNone/>
            </a:pPr>
            <a:endParaRPr kumimoji="0" lang="en-CA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/>
              <a:sym typeface="Arial" panose="020B0604020202020204" pitchFamily="34" charset="0"/>
            </a:endParaRPr>
          </a:p>
          <a:p>
            <a:pPr marL="0" lvl="0" indent="0">
              <a:buNone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80016"/>
              </p:ext>
            </p:extLst>
          </p:nvPr>
        </p:nvGraphicFramePr>
        <p:xfrm>
          <a:off x="4571948" y="759471"/>
          <a:ext cx="74168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3020297069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622854187"/>
                    </a:ext>
                  </a:extLst>
                </a:gridCol>
              </a:tblGrid>
              <a:tr h="139507"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iCNN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Resnet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63726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Inverse of convolution matrix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Convolution matrix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73477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48" y="3428697"/>
            <a:ext cx="3467100" cy="3345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32" y="3428697"/>
            <a:ext cx="3346128" cy="313163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2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28922"/>
            <a:ext cx="10515600" cy="1325563"/>
          </a:xfrm>
        </p:spPr>
        <p:txBody>
          <a:bodyPr/>
          <a:lstStyle/>
          <a:p>
            <a:pPr algn="ctr"/>
            <a:r>
              <a:rPr lang="en-CA" b="1" dirty="0" err="1" smtClean="0"/>
              <a:t>iCNN</a:t>
            </a:r>
            <a:endParaRPr lang="en-CA" b="1" dirty="0"/>
          </a:p>
        </p:txBody>
      </p:sp>
      <p:sp>
        <p:nvSpPr>
          <p:cNvPr id="7" name="Content Placeholder 4"/>
          <p:cNvSpPr txBox="1">
            <a:spLocks noChangeArrowheads="1"/>
          </p:cNvSpPr>
          <p:nvPr/>
        </p:nvSpPr>
        <p:spPr bwMode="auto">
          <a:xfrm>
            <a:off x="457200" y="641679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Why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iCNN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, not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Resnet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? </a:t>
            </a:r>
          </a:p>
          <a:p>
            <a:pPr marL="0" lvl="0" indent="0">
              <a:buNone/>
            </a:pPr>
            <a:endParaRPr kumimoji="0" lang="en-CA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/>
              <a:sym typeface="Arial" panose="020B0604020202020204" pitchFamily="34" charset="0"/>
            </a:endParaRPr>
          </a:p>
          <a:p>
            <a:pPr marL="0" lvl="0" indent="0">
              <a:buNone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482400"/>
              </p:ext>
            </p:extLst>
          </p:nvPr>
        </p:nvGraphicFramePr>
        <p:xfrm>
          <a:off x="4571948" y="759471"/>
          <a:ext cx="74168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3020297069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622854187"/>
                    </a:ext>
                  </a:extLst>
                </a:gridCol>
              </a:tblGrid>
              <a:tr h="139507"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iCNN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Resnet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63726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Inverse of convolution matrix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Convolution matrix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73477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Large dense matrix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Large sparse matrix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80705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48" y="3428697"/>
            <a:ext cx="3467100" cy="3345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32" y="3428697"/>
            <a:ext cx="3346128" cy="31316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2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28922"/>
            <a:ext cx="10515600" cy="1325563"/>
          </a:xfrm>
        </p:spPr>
        <p:txBody>
          <a:bodyPr/>
          <a:lstStyle/>
          <a:p>
            <a:pPr algn="ctr"/>
            <a:r>
              <a:rPr lang="en-CA" b="1" dirty="0" err="1" smtClean="0"/>
              <a:t>iCNN</a:t>
            </a:r>
            <a:endParaRPr lang="en-CA" b="1" dirty="0"/>
          </a:p>
        </p:txBody>
      </p:sp>
      <p:sp>
        <p:nvSpPr>
          <p:cNvPr id="7" name="Content Placeholder 4"/>
          <p:cNvSpPr txBox="1">
            <a:spLocks noChangeArrowheads="1"/>
          </p:cNvSpPr>
          <p:nvPr/>
        </p:nvSpPr>
        <p:spPr bwMode="auto">
          <a:xfrm>
            <a:off x="457200" y="641679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Why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iCNN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, not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Resnet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? </a:t>
            </a:r>
          </a:p>
          <a:p>
            <a:pPr marL="0" lvl="0" indent="0">
              <a:buNone/>
            </a:pPr>
            <a:endParaRPr kumimoji="0" lang="en-CA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/>
              <a:sym typeface="Arial" panose="020B0604020202020204" pitchFamily="34" charset="0"/>
            </a:endParaRPr>
          </a:p>
          <a:p>
            <a:pPr marL="0" lvl="0" indent="0">
              <a:buNone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293965"/>
              </p:ext>
            </p:extLst>
          </p:nvPr>
        </p:nvGraphicFramePr>
        <p:xfrm>
          <a:off x="4571948" y="759471"/>
          <a:ext cx="7416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3020297069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622854187"/>
                    </a:ext>
                  </a:extLst>
                </a:gridCol>
              </a:tblGrid>
              <a:tr h="139507"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iCNN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Resnet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63726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Inverse of convolution matrix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Convolution matrix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73477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Large dense matrix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Large sparse matrix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80705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Globally connected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Locally connected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2860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48" y="3428697"/>
            <a:ext cx="3467100" cy="334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32" y="3582147"/>
            <a:ext cx="3182168" cy="2978183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6165798" y="2268715"/>
            <a:ext cx="381000" cy="1349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Down Arrow 7"/>
          <p:cNvSpPr/>
          <p:nvPr/>
        </p:nvSpPr>
        <p:spPr>
          <a:xfrm>
            <a:off x="10149496" y="2268715"/>
            <a:ext cx="381000" cy="1349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7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Motivation</a:t>
            </a:r>
            <a:endParaRPr lang="en-CA" b="1" dirty="0"/>
          </a:p>
        </p:txBody>
      </p:sp>
      <p:sp>
        <p:nvSpPr>
          <p:cNvPr id="5" name="Content Placeholder 4"/>
          <p:cNvSpPr txBox="1">
            <a:spLocks noChangeArrowheads="1"/>
          </p:cNvSpPr>
          <p:nvPr/>
        </p:nvSpPr>
        <p:spPr bwMode="auto">
          <a:xfrm>
            <a:off x="457200" y="1371600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	</a:t>
            </a:r>
            <a:r>
              <a:rPr kumimoji="0" lang="en-CA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Can we borrow ideas from other fields to overcome these</a:t>
            </a:r>
            <a:r>
              <a:rPr kumimoji="0" lang="en-CA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limitations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?  </a:t>
            </a: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84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28922"/>
            <a:ext cx="10515600" cy="1325563"/>
          </a:xfrm>
        </p:spPr>
        <p:txBody>
          <a:bodyPr/>
          <a:lstStyle/>
          <a:p>
            <a:pPr algn="ctr"/>
            <a:r>
              <a:rPr lang="en-CA" b="1" dirty="0" err="1" smtClean="0"/>
              <a:t>iCNN</a:t>
            </a:r>
            <a:endParaRPr lang="en-CA" b="1" dirty="0"/>
          </a:p>
        </p:txBody>
      </p:sp>
      <p:sp>
        <p:nvSpPr>
          <p:cNvPr id="7" name="Content Placeholder 4"/>
          <p:cNvSpPr txBox="1">
            <a:spLocks noChangeArrowheads="1"/>
          </p:cNvSpPr>
          <p:nvPr/>
        </p:nvSpPr>
        <p:spPr bwMode="auto">
          <a:xfrm>
            <a:off x="457200" y="641679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Why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iCNN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, not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Resnet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? </a:t>
            </a:r>
          </a:p>
          <a:p>
            <a:pPr marL="0" lvl="0" indent="0">
              <a:buNone/>
            </a:pPr>
            <a:endParaRPr kumimoji="0" lang="en-CA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/>
              <a:sym typeface="Arial" panose="020B0604020202020204" pitchFamily="34" charset="0"/>
            </a:endParaRPr>
          </a:p>
          <a:p>
            <a:pPr marL="0" lvl="0" indent="0">
              <a:buNone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88832"/>
              </p:ext>
            </p:extLst>
          </p:nvPr>
        </p:nvGraphicFramePr>
        <p:xfrm>
          <a:off x="4571948" y="759471"/>
          <a:ext cx="7416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3020297069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622854187"/>
                    </a:ext>
                  </a:extLst>
                </a:gridCol>
              </a:tblGrid>
              <a:tr h="139507"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iCNN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Resnet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63726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Inverse of convolution matrix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Convolution matrix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73477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Large dense matrix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Large sparse matrix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80705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Global connect</a:t>
                      </a:r>
                      <a:r>
                        <a:rPr lang="en-US" altLang="zh-CN" dirty="0" smtClean="0"/>
                        <a:t>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Local connect</a:t>
                      </a:r>
                      <a:r>
                        <a:rPr lang="en-US" altLang="zh-CN" dirty="0" smtClean="0"/>
                        <a:t>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2860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48" y="3428697"/>
            <a:ext cx="3467100" cy="334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32" y="3582147"/>
            <a:ext cx="3182168" cy="2978183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6165798" y="2268715"/>
            <a:ext cx="381000" cy="1349364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Down Arrow 7"/>
          <p:cNvSpPr/>
          <p:nvPr/>
        </p:nvSpPr>
        <p:spPr>
          <a:xfrm>
            <a:off x="10149496" y="2268715"/>
            <a:ext cx="381000" cy="1349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2894731" y="2330502"/>
            <a:ext cx="5453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/>
              <a:t>Good for different scales contained in geological data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10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28922"/>
            <a:ext cx="10515600" cy="1325563"/>
          </a:xfrm>
        </p:spPr>
        <p:txBody>
          <a:bodyPr/>
          <a:lstStyle/>
          <a:p>
            <a:pPr algn="ctr"/>
            <a:r>
              <a:rPr lang="en-CA" b="1" dirty="0" err="1" smtClean="0"/>
              <a:t>iCNN</a:t>
            </a:r>
            <a:endParaRPr lang="en-CA" b="1" dirty="0"/>
          </a:p>
        </p:txBody>
      </p:sp>
      <p:sp>
        <p:nvSpPr>
          <p:cNvPr id="7" name="Content Placeholder 4"/>
          <p:cNvSpPr txBox="1">
            <a:spLocks noChangeArrowheads="1"/>
          </p:cNvSpPr>
          <p:nvPr/>
        </p:nvSpPr>
        <p:spPr bwMode="auto">
          <a:xfrm>
            <a:off x="457200" y="641679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Why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iCNN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, not </a:t>
            </a:r>
            <a:r>
              <a:rPr lang="en-CA" altLang="en-US" sz="2800" b="1" kern="0" dirty="0" err="1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Resnet</a:t>
            </a: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? </a:t>
            </a:r>
          </a:p>
          <a:p>
            <a:pPr marL="0" lvl="0" indent="0">
              <a:buNone/>
            </a:pPr>
            <a:endParaRPr kumimoji="0" lang="en-CA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/>
              <a:sym typeface="Arial" panose="020B0604020202020204" pitchFamily="34" charset="0"/>
            </a:endParaRPr>
          </a:p>
          <a:p>
            <a:pPr marL="0" lvl="0" indent="0">
              <a:buNone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571948" y="759471"/>
          <a:ext cx="7416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3020297069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622854187"/>
                    </a:ext>
                  </a:extLst>
                </a:gridCol>
              </a:tblGrid>
              <a:tr h="139507"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iCNN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Resnet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63726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Inverse of convolution matrix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Convolution matrix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73477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Large dense matrix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Large sparse matrix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80705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Global connect</a:t>
                      </a:r>
                      <a:r>
                        <a:rPr lang="en-US" altLang="zh-CN" dirty="0" smtClean="0"/>
                        <a:t>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Local connect</a:t>
                      </a:r>
                      <a:r>
                        <a:rPr lang="en-US" altLang="zh-CN" dirty="0" smtClean="0"/>
                        <a:t>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2860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48" y="3428697"/>
            <a:ext cx="3467100" cy="334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32" y="3582147"/>
            <a:ext cx="3182168" cy="2978183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6165798" y="2268715"/>
            <a:ext cx="381000" cy="1349364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Down Arrow 7"/>
          <p:cNvSpPr/>
          <p:nvPr/>
        </p:nvSpPr>
        <p:spPr>
          <a:xfrm>
            <a:off x="10149496" y="2268715"/>
            <a:ext cx="381000" cy="1349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880285" y="2532508"/>
            <a:ext cx="3124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/>
              <a:t>Good for different scales </a:t>
            </a:r>
            <a:endParaRPr lang="en-CA" dirty="0" smtClean="0"/>
          </a:p>
          <a:p>
            <a:r>
              <a:rPr lang="en-CA" dirty="0"/>
              <a:t> </a:t>
            </a:r>
            <a:r>
              <a:rPr lang="en-CA" dirty="0" smtClean="0"/>
              <a:t>     contained </a:t>
            </a:r>
            <a:r>
              <a:rPr lang="en-CA" dirty="0"/>
              <a:t>in geological data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01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42900"/>
            <a:ext cx="10515600" cy="1325563"/>
          </a:xfrm>
        </p:spPr>
        <p:txBody>
          <a:bodyPr/>
          <a:lstStyle/>
          <a:p>
            <a:pPr algn="ctr"/>
            <a:r>
              <a:rPr lang="en-CA" b="1" dirty="0" err="1" smtClean="0"/>
              <a:t>iCNN</a:t>
            </a:r>
            <a:endParaRPr lang="en-CA" b="1" dirty="0"/>
          </a:p>
        </p:txBody>
      </p:sp>
      <p:sp>
        <p:nvSpPr>
          <p:cNvPr id="4" name="Content Placeholder 4"/>
          <p:cNvSpPr txBox="1">
            <a:spLocks noChangeArrowheads="1"/>
          </p:cNvSpPr>
          <p:nvPr/>
        </p:nvSpPr>
        <p:spPr bwMode="auto">
          <a:xfrm>
            <a:off x="457200" y="641679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How to derive it?</a:t>
            </a:r>
          </a:p>
          <a:p>
            <a:pPr marL="0" lvl="0" indent="0">
              <a:buNone/>
            </a:pPr>
            <a:endParaRPr kumimoji="0" lang="en-CA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/>
              <a:sym typeface="Arial" panose="020B0604020202020204" pitchFamily="34" charset="0"/>
            </a:endParaRPr>
          </a:p>
          <a:p>
            <a:pPr marL="0" lvl="0" indent="0">
              <a:buNone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CA" dirty="0" smtClean="0"/>
                      <m:t>   </m:t>
                    </m:r>
                  </m:oMath>
                </a14:m>
                <a:r>
                  <a:rPr lang="en-CA" dirty="0" smtClean="0"/>
                  <a:t>                      start from </a:t>
                </a:r>
                <a:r>
                  <a:rPr lang="en-CA" dirty="0" err="1" smtClean="0"/>
                  <a:t>Resnet</a:t>
                </a:r>
                <a:endParaRPr lang="en-CA" dirty="0" smtClean="0"/>
              </a:p>
              <a:p>
                <a:endParaRPr lang="en-CA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CA" dirty="0" smtClean="0"/>
                  <a:t>    		activity function</a:t>
                </a:r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 smtClean="0"/>
                  <a:t>                      consider as a continuous process</a:t>
                </a:r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 smtClean="0"/>
                  <a:t>	               an </a:t>
                </a:r>
                <a:r>
                  <a:rPr lang="en-CA" dirty="0"/>
                  <a:t>explicit Euler </a:t>
                </a:r>
                <a:r>
                  <a:rPr lang="en-CA" dirty="0" smtClean="0"/>
                  <a:t>discretization of </a:t>
                </a:r>
                <a:r>
                  <a:rPr lang="en-CA" dirty="0"/>
                  <a:t>the </a:t>
                </a:r>
                <a:r>
                  <a:rPr lang="en-CA" dirty="0" smtClean="0"/>
                  <a:t>ODE</a:t>
                </a:r>
              </a:p>
              <a:p>
                <a:endParaRPr lang="en-CA" dirty="0"/>
              </a:p>
              <a:p>
                <a:pPr lvl="0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CA" dirty="0" smtClean="0">
                    <a:solidFill>
                      <a:prstClr val="black"/>
                    </a:solidFill>
                  </a:rPr>
                  <a:t>	               </a:t>
                </a:r>
                <a:r>
                  <a:rPr lang="en-CA" dirty="0" smtClean="0"/>
                  <a:t>a </a:t>
                </a:r>
                <a:r>
                  <a:rPr lang="en-CA" dirty="0"/>
                  <a:t>fully continuous process</a:t>
                </a:r>
                <a:endParaRPr lang="en-CA" dirty="0">
                  <a:solidFill>
                    <a:prstClr val="black"/>
                  </a:solidFill>
                </a:endParaRPr>
              </a:p>
              <a:p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t="-2521" r="-6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4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42900"/>
            <a:ext cx="10515600" cy="1325563"/>
          </a:xfrm>
        </p:spPr>
        <p:txBody>
          <a:bodyPr/>
          <a:lstStyle/>
          <a:p>
            <a:pPr algn="ctr"/>
            <a:r>
              <a:rPr lang="en-CA" b="1" dirty="0" err="1" smtClean="0"/>
              <a:t>iCNN</a:t>
            </a:r>
            <a:endParaRPr lang="en-CA" b="1" dirty="0"/>
          </a:p>
        </p:txBody>
      </p:sp>
      <p:sp>
        <p:nvSpPr>
          <p:cNvPr id="4" name="Content Placeholder 4"/>
          <p:cNvSpPr txBox="1">
            <a:spLocks noChangeArrowheads="1"/>
          </p:cNvSpPr>
          <p:nvPr/>
        </p:nvSpPr>
        <p:spPr bwMode="auto">
          <a:xfrm>
            <a:off x="647700" y="1085816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lvl="0" indent="0">
              <a:buNone/>
            </a:pPr>
            <a:r>
              <a:rPr lang="en-CA" altLang="en-US" sz="2800" b="1" kern="0" dirty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How to </a:t>
            </a:r>
            <a:r>
              <a:rPr lang="en-CA" altLang="en-US" sz="2800" b="1" kern="0" smtClean="0">
                <a:solidFill>
                  <a:srgbClr val="000000"/>
                </a:solidFill>
                <a:latin typeface="Cambria" panose="02040503050406030204" pitchFamily="18" charset="0"/>
                <a:cs typeface="Arial"/>
              </a:rPr>
              <a:t>derive it?</a:t>
            </a:r>
            <a:endParaRPr kumimoji="0" lang="en-CA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/>
              <a:sym typeface="Arial" panose="020B0604020202020204" pitchFamily="34" charset="0"/>
            </a:endParaRPr>
          </a:p>
          <a:p>
            <a:pPr marL="0" lvl="0" indent="0">
              <a:buNone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CA" i="1" dirty="0" smtClean="0">
                    <a:latin typeface="Cambria Math" panose="02040503050406030204" pitchFamily="18" charset="0"/>
                  </a:rPr>
                  <a:t>Start from </a:t>
                </a:r>
                <a:r>
                  <a:rPr lang="en-CA" i="1" dirty="0" err="1" smtClean="0">
                    <a:latin typeface="Cambria Math" panose="02040503050406030204" pitchFamily="18" charset="0"/>
                  </a:rPr>
                  <a:t>Resnet</a:t>
                </a:r>
                <a:r>
                  <a:rPr lang="en-CA" i="1" dirty="0" smtClean="0">
                    <a:latin typeface="Cambria Math" panose="02040503050406030204" pitchFamily="18" charset="0"/>
                  </a:rPr>
                  <a:t>:     </a:t>
                </a:r>
                <a:r>
                  <a:rPr lang="en-CA" i="1" dirty="0">
                    <a:latin typeface="Cambria Math" panose="02040503050406030204" pitchFamily="18" charset="0"/>
                  </a:rPr>
                  <a:t> </a:t>
                </a:r>
                <a:r>
                  <a:rPr lang="en-CA" i="1" dirty="0" smtClean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CA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endParaRPr lang="en-CA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i="1" dirty="0" smtClean="0">
                    <a:latin typeface="Cambria Math" panose="02040503050406030204" pitchFamily="18" charset="0"/>
                  </a:rPr>
                  <a:t>Consider </a:t>
                </a:r>
                <a:r>
                  <a:rPr lang="en-CA" i="1" dirty="0" err="1" smtClean="0">
                    <a:latin typeface="Cambria Math" panose="02040503050406030204" pitchFamily="18" charset="0"/>
                  </a:rPr>
                  <a:t>Resnet</a:t>
                </a:r>
                <a:r>
                  <a:rPr lang="en-CA" i="1" dirty="0" smtClean="0">
                    <a:latin typeface="Cambria Math" panose="02040503050406030204" pitchFamily="18" charset="0"/>
                  </a:rPr>
                  <a:t> as a continuous process</a:t>
                </a:r>
              </a:p>
              <a:p>
                <a:pPr marL="0" indent="0">
                  <a:buNone/>
                </a:pPr>
                <a:r>
                  <a:rPr lang="en-CA" i="1" dirty="0">
                    <a:latin typeface="Cambria Math" panose="02040503050406030204" pitchFamily="18" charset="0"/>
                  </a:rPr>
                  <a:t>	</a:t>
                </a:r>
                <a:r>
                  <a:rPr lang="en-CA" i="1" dirty="0" smtClean="0">
                    <a:latin typeface="Cambria Math" panose="02040503050406030204" pitchFamily="18" charset="0"/>
                  </a:rPr>
                  <a:t>                        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h𝑓</m:t>
                    </m:r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700" dirty="0">
                    <a:solidFill>
                      <a:prstClr val="black"/>
                    </a:solidFill>
                  </a:rPr>
                  <a:t> </a:t>
                </a:r>
                <a:endParaRPr lang="en-CA" sz="2700" dirty="0" smtClean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r>
                  <a:rPr lang="en-CA" i="1" dirty="0">
                    <a:latin typeface="Cambria Math" panose="02040503050406030204" pitchFamily="18" charset="0"/>
                  </a:rPr>
                  <a:t>	</a:t>
                </a:r>
                <a:r>
                  <a:rPr lang="en-CA" i="1" dirty="0" smtClean="0">
                    <a:latin typeface="Cambria Math" panose="02040503050406030204" pitchFamily="18" charset="0"/>
                  </a:rPr>
                  <a:t>	 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sz="2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CA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i="1" dirty="0" smtClean="0">
                    <a:latin typeface="Cambria Math" panose="02040503050406030204" pitchFamily="18" charset="0"/>
                  </a:rPr>
                  <a:t>The diffusion reaction network</a:t>
                </a:r>
              </a:p>
              <a:p>
                <a:pPr marL="0" indent="0">
                  <a:buNone/>
                </a:pPr>
                <a:r>
                  <a:rPr lang="en-CA" i="1" dirty="0" smtClean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CA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CA" dirty="0" smtClean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r>
                  <a:rPr lang="en-CA" dirty="0">
                    <a:solidFill>
                      <a:prstClr val="black"/>
                    </a:solidFill>
                  </a:rPr>
                  <a:t>	</a:t>
                </a:r>
                <a:endParaRPr lang="en-CA" dirty="0" smtClean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r>
                  <a:rPr lang="en-CA" dirty="0" smtClean="0">
                    <a:solidFill>
                      <a:prstClr val="black"/>
                    </a:solidFill>
                  </a:rPr>
                  <a:t>	</a:t>
                </a:r>
                <a:endParaRPr lang="en-CA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:r>
                  <a:rPr lang="en-CA" i="1" dirty="0" smtClean="0">
                    <a:latin typeface="Cambria Math" panose="02040503050406030204" pitchFamily="18" charset="0"/>
                  </a:rPr>
                  <a:t>IMEX discretization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CA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A" i="1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CA" dirty="0" smtClean="0">
                    <a:solidFill>
                      <a:prstClr val="black"/>
                    </a:solidFill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sSubSup>
                          <m:sSubSup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CA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CA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CA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CA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CA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63</a:t>
            </a:fld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273628" y="4479828"/>
            <a:ext cx="3692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dirty="0">
                <a:latin typeface="CMR10"/>
              </a:rPr>
              <a:t>a diagonal convolution operator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520240" y="4204571"/>
            <a:ext cx="659873" cy="29100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557446" y="4479828"/>
            <a:ext cx="212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1D convolution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096000" y="4211688"/>
            <a:ext cx="523892" cy="35160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5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 err="1" smtClean="0">
                <a:latin typeface="CMR10"/>
              </a:rPr>
              <a:t>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pPr marL="457200" lvl="1" indent="0">
                  <a:buNone/>
                </a:pPr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 err="1" smtClean="0">
                <a:latin typeface="CMR10"/>
              </a:rPr>
              <a:t>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pPr marL="457200" lvl="1" indent="0">
                  <a:buNone/>
                </a:pPr>
                <a:endParaRPr lang="en-CA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endParaRPr lang="en-CA" dirty="0" smtClean="0"/>
              </a:p>
              <a:p>
                <a:pPr marL="457200" lvl="1" indent="0">
                  <a:buNone/>
                </a:pPr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3028951" y="2314575"/>
            <a:ext cx="352424" cy="600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4914901" y="1438930"/>
            <a:ext cx="5173200" cy="1384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/>
              <a:t>Diffusion term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 smtClean="0"/>
              <a:t>Stable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 smtClean="0"/>
              <a:t>Diffuse, Globally connected</a:t>
            </a:r>
            <a:endParaRPr lang="en-CA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752851" y="2131428"/>
            <a:ext cx="1162050" cy="70487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4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 err="1" smtClean="0">
                <a:latin typeface="CMR10"/>
              </a:rPr>
              <a:t>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endParaRPr lang="en-CA" b="0" dirty="0" smtClean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endParaRPr lang="en-CA" dirty="0" smtClean="0"/>
              </a:p>
              <a:p>
                <a:pPr marL="457200" lvl="1" indent="0">
                  <a:buNone/>
                </a:pPr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3028951" y="2314575"/>
            <a:ext cx="352424" cy="600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4914901" y="1438930"/>
            <a:ext cx="5173200" cy="1384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/>
              <a:t>Diffusion term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 smtClean="0"/>
              <a:t>Stable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 smtClean="0"/>
              <a:t>Diffuse, Globally connected</a:t>
            </a:r>
            <a:endParaRPr lang="en-CA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752851" y="2131428"/>
            <a:ext cx="1162050" cy="70487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649483" y="3991931"/>
                <a:ext cx="4833387" cy="1938992"/>
              </a:xfrm>
              <a:prstGeom prst="rect">
                <a:avLst/>
              </a:prstGeom>
              <a:ln w="539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CA" sz="2400" dirty="0">
                    <a:latin typeface="CMR10"/>
                  </a:rPr>
                  <a:t>a diagonal convolution </a:t>
                </a:r>
                <a:r>
                  <a:rPr lang="en-CA" sz="2400" dirty="0" smtClean="0">
                    <a:latin typeface="CMR10"/>
                  </a:rPr>
                  <a:t>operator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CA" sz="2400" dirty="0" smtClean="0">
                    <a:latin typeface="CMR10"/>
                  </a:rPr>
                  <a:t>Imitate vector heat equation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A" sz="2400" dirty="0" smtClean="0">
                    <a:latin typeface="CMR10"/>
                  </a:rPr>
                  <a:t> has </a:t>
                </a:r>
                <a:r>
                  <a:rPr lang="en-CA" sz="2400" dirty="0" smtClean="0">
                    <a:solidFill>
                      <a:srgbClr val="FF0000"/>
                    </a:solidFill>
                    <a:latin typeface="CMR10"/>
                  </a:rPr>
                  <a:t>m channels </a:t>
                </a:r>
                <a:r>
                  <a:rPr lang="en-CA" sz="2400" dirty="0" smtClean="0">
                    <a:latin typeface="CMR10"/>
                  </a:rPr>
                  <a:t>for m different kernels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CA" sz="2400" dirty="0" smtClean="0">
                  <a:latin typeface="CMR1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83" y="3991931"/>
                <a:ext cx="4833387" cy="1938992"/>
              </a:xfrm>
              <a:prstGeom prst="rect">
                <a:avLst/>
              </a:prstGeom>
              <a:blipFill>
                <a:blip r:embed="rId3"/>
                <a:stretch>
                  <a:fillRect l="-1247" t="-917"/>
                </a:stretch>
              </a:blipFill>
              <a:ln w="539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8" idx="1"/>
          </p:cNvCxnSpPr>
          <p:nvPr/>
        </p:nvCxnSpPr>
        <p:spPr>
          <a:xfrm flipH="1" flipV="1">
            <a:off x="5407417" y="4416620"/>
            <a:ext cx="1242066" cy="544807"/>
          </a:xfrm>
          <a:prstGeom prst="straightConnector1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1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 err="1" smtClean="0">
                <a:latin typeface="CMR10"/>
              </a:rPr>
              <a:t>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pPr marL="457200" lvl="1" indent="0">
                  <a:buNone/>
                </a:pPr>
                <a:endParaRPr lang="en-CA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endParaRPr lang="en-CA" dirty="0" smtClean="0"/>
              </a:p>
              <a:p>
                <a:pPr marL="457200" lvl="1" indent="0">
                  <a:buNone/>
                </a:pPr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343400" y="2171700"/>
            <a:ext cx="1085850" cy="7048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20100" y="2937292"/>
            <a:ext cx="2244012" cy="523220"/>
          </a:xfrm>
          <a:prstGeom prst="rect">
            <a:avLst/>
          </a:prstGeom>
          <a:noFill/>
          <a:ln w="539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dirty="0" smtClean="0"/>
              <a:t>Reaction term</a:t>
            </a:r>
            <a:endParaRPr lang="en-CA" sz="2800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7181850" y="3121957"/>
            <a:ext cx="1238250" cy="76945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2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 err="1" smtClean="0">
                <a:latin typeface="CMR10"/>
              </a:rPr>
              <a:t>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pPr marL="0" indent="0">
                  <a:buNone/>
                </a:pPr>
                <a:endParaRPr lang="en-CA" dirty="0" smtClean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CA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CA" dirty="0">
                  <a:solidFill>
                    <a:prstClr val="black"/>
                  </a:solidFill>
                </a:endParaRPr>
              </a:p>
              <a:p>
                <a:pPr marL="457200" lvl="1" indent="0">
                  <a:buNone/>
                </a:pPr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343400" y="2171700"/>
            <a:ext cx="1085850" cy="7048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20100" y="2937292"/>
            <a:ext cx="2244012" cy="523220"/>
          </a:xfrm>
          <a:prstGeom prst="rect">
            <a:avLst/>
          </a:prstGeom>
          <a:noFill/>
          <a:ln w="539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dirty="0" smtClean="0"/>
              <a:t>Reaction term</a:t>
            </a:r>
            <a:endParaRPr lang="en-CA" sz="2800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7181850" y="3121957"/>
            <a:ext cx="1238250" cy="76945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314700" y="3460512"/>
            <a:ext cx="2114550" cy="520938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4742521"/>
            <a:ext cx="5428217" cy="1384995"/>
          </a:xfrm>
          <a:prstGeom prst="rect">
            <a:avLst/>
          </a:prstGeom>
          <a:noFill/>
          <a:ln w="4762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/>
              <a:t>1D convolution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/>
              <a:t>couples </a:t>
            </a:r>
            <a:r>
              <a:rPr lang="en-CA" sz="2800" dirty="0" smtClean="0"/>
              <a:t>channels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/>
              <a:t>not couple any </a:t>
            </a:r>
            <a:r>
              <a:rPr lang="en-CA" sz="2800" dirty="0" smtClean="0"/>
              <a:t>pixels in space</a:t>
            </a:r>
            <a:endParaRPr lang="en-CA" sz="2800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714109" y="4343400"/>
            <a:ext cx="2029341" cy="39912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92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 err="1" smtClean="0">
                <a:latin typeface="CMR10"/>
              </a:rPr>
              <a:t>iCNN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b="0" dirty="0" smtClean="0"/>
              </a:p>
              <a:p>
                <a:pPr marL="0" indent="0">
                  <a:buNone/>
                </a:pPr>
                <a:endParaRPr lang="en-CA" dirty="0" smtClean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CA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CA" dirty="0">
                  <a:solidFill>
                    <a:prstClr val="black"/>
                  </a:solidFill>
                </a:endParaRPr>
              </a:p>
              <a:p>
                <a:pPr marL="457200" lvl="1" indent="0">
                  <a:buNone/>
                </a:pPr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1768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343400" y="2171700"/>
            <a:ext cx="1085850" cy="7048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20100" y="2937292"/>
            <a:ext cx="2244012" cy="523220"/>
          </a:xfrm>
          <a:prstGeom prst="rect">
            <a:avLst/>
          </a:prstGeom>
          <a:noFill/>
          <a:ln w="539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dirty="0" smtClean="0"/>
              <a:t>Reaction term</a:t>
            </a:r>
            <a:endParaRPr lang="en-CA" sz="2800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7181850" y="3121957"/>
            <a:ext cx="1238250" cy="76945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314700" y="3460512"/>
            <a:ext cx="2114550" cy="520938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4742521"/>
            <a:ext cx="5428217" cy="1384995"/>
          </a:xfrm>
          <a:prstGeom prst="rect">
            <a:avLst/>
          </a:prstGeom>
          <a:noFill/>
          <a:ln w="4762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/>
              <a:t>1D convolution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/>
              <a:t>couples </a:t>
            </a:r>
            <a:r>
              <a:rPr lang="en-CA" sz="2800" dirty="0" smtClean="0"/>
              <a:t>channels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CA" sz="2800" dirty="0"/>
              <a:t>not couple any </a:t>
            </a:r>
            <a:r>
              <a:rPr lang="en-CA" sz="2800" dirty="0" smtClean="0"/>
              <a:t>pixels in space</a:t>
            </a:r>
            <a:endParaRPr lang="en-CA" sz="2800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714109" y="4343400"/>
            <a:ext cx="2029341" cy="39912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53" y="4609171"/>
            <a:ext cx="6459659" cy="1686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2675" y="631773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8274868" y="632859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endParaRPr lang="en-CA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722554" y="4343400"/>
            <a:ext cx="1183071" cy="12228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8694536">
            <a:off x="5437226" y="4736475"/>
            <a:ext cx="10166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channels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90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1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Motivation</a:t>
            </a:r>
            <a:endParaRPr lang="en-CA" b="1" dirty="0"/>
          </a:p>
        </p:txBody>
      </p:sp>
      <p:sp>
        <p:nvSpPr>
          <p:cNvPr id="5" name="Content Placeholder 4"/>
          <p:cNvSpPr txBox="1">
            <a:spLocks noChangeArrowheads="1"/>
          </p:cNvSpPr>
          <p:nvPr/>
        </p:nvSpPr>
        <p:spPr bwMode="auto">
          <a:xfrm>
            <a:off x="457200" y="928171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	</a:t>
            </a:r>
            <a:r>
              <a:rPr kumimoji="0" lang="en-CA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Can we borrow ideas from other fields to overcome these</a:t>
            </a:r>
            <a:r>
              <a:rPr kumimoji="0" lang="en-CA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limitations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?    Yes!  Use CNNs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in 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semantic 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segmentation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</a:t>
            </a: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3" y="3160197"/>
            <a:ext cx="7937241" cy="3695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86565"/>
            <a:ext cx="4643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Long, J., </a:t>
            </a:r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Shelhamer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E., &amp; Darrell, T. (2015)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3369250"/>
            <a:ext cx="1592937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Natural images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4915946" y="2757436"/>
            <a:ext cx="2816156" cy="369332"/>
          </a:xfrm>
          <a:prstGeom prst="rect">
            <a:avLst/>
          </a:prstGeom>
          <a:ln w="412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latin typeface="CMSSI12"/>
              </a:rPr>
              <a:t>Several </a:t>
            </a:r>
            <a:r>
              <a:rPr lang="en-CA" dirty="0" smtClean="0">
                <a:solidFill>
                  <a:srgbClr val="FF0000"/>
                </a:solidFill>
                <a:latin typeface="CMSS12"/>
              </a:rPr>
              <a:t>probability </a:t>
            </a:r>
            <a:r>
              <a:rPr lang="en-CA" dirty="0">
                <a:solidFill>
                  <a:srgbClr val="FF0000"/>
                </a:solidFill>
                <a:latin typeface="CMSS12"/>
              </a:rPr>
              <a:t>maps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85717" y="3126768"/>
            <a:ext cx="733" cy="12007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6400800" y="5095875"/>
            <a:ext cx="46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cat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39356" y="4911209"/>
            <a:ext cx="46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cat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7064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IMEX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725" y="2430462"/>
                <a:ext cx="10515600" cy="4351338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CA" dirty="0" smtClean="0"/>
              </a:p>
              <a:p>
                <a:pPr marL="0" indent="0">
                  <a:buNone/>
                </a:pPr>
                <a:endParaRPr lang="en-CA" dirty="0" smtClean="0"/>
              </a:p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725" y="2430462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3124200" y="2976562"/>
            <a:ext cx="161925" cy="1057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286125" y="3044278"/>
            <a:ext cx="4467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400" dirty="0" smtClean="0">
                <a:latin typeface="CMR10"/>
              </a:rPr>
              <a:t>Discretization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CA" sz="2000" dirty="0"/>
              <a:t>Implicit Explicit </a:t>
            </a:r>
            <a:r>
              <a:rPr lang="en-CA" sz="2000" dirty="0" smtClean="0"/>
              <a:t>schemes (IMEX)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991225" y="4033837"/>
                <a:ext cx="446722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CA" sz="2400" dirty="0" smtClean="0">
                    <a:latin typeface="CMR10"/>
                  </a:rPr>
                  <a:t>nonlinear term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CA" sz="2000" dirty="0" smtClean="0"/>
                  <a:t>Explicit step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CA" sz="2000" dirty="0" smtClean="0"/>
                  <a:t>Require small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CA" sz="2000" dirty="0" smtClean="0"/>
                  <a:t> to be stable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5" y="4033837"/>
                <a:ext cx="4467225" cy="1077218"/>
              </a:xfrm>
              <a:prstGeom prst="rect">
                <a:avLst/>
              </a:prstGeom>
              <a:blipFill>
                <a:blip r:embed="rId3"/>
                <a:stretch>
                  <a:fillRect l="-1910" t="-3977" b="-96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991225" y="5100637"/>
            <a:ext cx="44672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400" dirty="0" smtClean="0">
                <a:latin typeface="CMR10"/>
              </a:rPr>
              <a:t>linear term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CA" sz="2000" dirty="0"/>
              <a:t>I</a:t>
            </a:r>
            <a:r>
              <a:rPr lang="en-CA" sz="2000" dirty="0" smtClean="0"/>
              <a:t>mplicit step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CA" sz="2000" dirty="0" smtClean="0"/>
              <a:t>Non-local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CA" sz="2000" dirty="0" smtClean="0"/>
              <a:t>Unconditional stable</a:t>
            </a:r>
            <a:endParaRPr lang="en-CA" sz="2000" dirty="0"/>
          </a:p>
        </p:txBody>
      </p:sp>
      <p:sp>
        <p:nvSpPr>
          <p:cNvPr id="8" name="Rectangle 7"/>
          <p:cNvSpPr/>
          <p:nvPr/>
        </p:nvSpPr>
        <p:spPr>
          <a:xfrm>
            <a:off x="5107726" y="1282557"/>
            <a:ext cx="1947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CMR10"/>
              </a:rPr>
              <a:t>nonlinear </a:t>
            </a:r>
            <a:r>
              <a:rPr lang="en-CA" dirty="0" smtClean="0">
                <a:latin typeface="CMR10"/>
              </a:rPr>
              <a:t>term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CMR10"/>
              </a:rPr>
              <a:t>d</a:t>
            </a:r>
            <a:r>
              <a:rPr lang="en-CA" dirty="0" smtClean="0">
                <a:latin typeface="CMR10"/>
              </a:rPr>
              <a:t>ecay slow</a:t>
            </a:r>
            <a:endParaRPr lang="en-CA" dirty="0">
              <a:latin typeface="CMR1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991224" y="1929656"/>
            <a:ext cx="180975" cy="500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31789" y="1281549"/>
            <a:ext cx="1563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>
                <a:latin typeface="CMR10"/>
              </a:rPr>
              <a:t>linear term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CMR10"/>
              </a:rPr>
              <a:t>d</a:t>
            </a:r>
            <a:r>
              <a:rPr lang="en-CA" dirty="0" smtClean="0">
                <a:latin typeface="CMR10"/>
              </a:rPr>
              <a:t>ecay fast</a:t>
            </a:r>
            <a:endParaRPr lang="en-CA" dirty="0">
              <a:latin typeface="CMR1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613413" y="1948483"/>
            <a:ext cx="187062" cy="483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752475" y="4033837"/>
            <a:ext cx="5133975" cy="19288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891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Computation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h</m:t>
                        </m:r>
                        <m:sSubSup>
                          <m:sSub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 smtClean="0"/>
                  <a:t> </a:t>
                </a:r>
              </a:p>
              <a:p>
                <a:pPr marL="0" indent="0">
                  <a:buNone/>
                </a:pPr>
                <a:endParaRPr lang="en-CA" dirty="0" smtClean="0"/>
              </a:p>
              <a:p>
                <a:pPr lvl="1"/>
                <a:r>
                  <a:rPr lang="en-CA" dirty="0" smtClean="0"/>
                  <a:t>Involve inverse of a matrix</a:t>
                </a:r>
              </a:p>
              <a:p>
                <a:pPr lvl="1"/>
                <a:endParaRPr lang="en-CA" dirty="0"/>
              </a:p>
              <a:p>
                <a:pPr lvl="1"/>
                <a:r>
                  <a:rPr lang="en-CA" dirty="0" smtClean="0"/>
                  <a:t>Impose periodic boundary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457200" lvl="1" indent="0">
                  <a:buNone/>
                </a:pPr>
                <a:r>
                  <a:rPr lang="en-CA" dirty="0" smtClean="0"/>
                  <a:t>	</a:t>
                </a:r>
              </a:p>
              <a:p>
                <a:pPr lvl="2"/>
                <a:r>
                  <a:rPr lang="en-CA" dirty="0"/>
                  <a:t>Block </a:t>
                </a:r>
                <a:r>
                  <a:rPr lang="en-CA" dirty="0" err="1" smtClean="0"/>
                  <a:t>Circulant</a:t>
                </a:r>
                <a:r>
                  <a:rPr lang="en-CA" dirty="0" smtClean="0"/>
                  <a:t> with </a:t>
                </a:r>
                <a:r>
                  <a:rPr lang="en-CA" dirty="0" err="1"/>
                  <a:t>Circulant</a:t>
                </a:r>
                <a:r>
                  <a:rPr lang="en-CA" dirty="0"/>
                  <a:t> Blocks (BCCB</a:t>
                </a:r>
                <a:r>
                  <a:rPr lang="en-CA" dirty="0" smtClean="0"/>
                  <a:t>)</a:t>
                </a:r>
              </a:p>
              <a:p>
                <a:pPr marL="914400" lvl="2" indent="0">
                  <a:buNone/>
                </a:pPr>
                <a:endParaRPr lang="en-CA" dirty="0" smtClean="0"/>
              </a:p>
              <a:p>
                <a:pPr lvl="2"/>
                <a:r>
                  <a:rPr lang="en-CA" dirty="0" smtClean="0"/>
                  <a:t>Decomposed 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l-G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  <a:p>
                <a:pPr lvl="2"/>
                <a:endParaRPr lang="en-CA" dirty="0"/>
              </a:p>
              <a:p>
                <a:pPr lvl="2"/>
                <a:endParaRPr lang="en-CA" dirty="0"/>
              </a:p>
              <a:p>
                <a:pPr lvl="2"/>
                <a:endParaRPr lang="en-CA" dirty="0" smtClean="0"/>
              </a:p>
              <a:p>
                <a:pPr lvl="3"/>
                <a:endParaRPr lang="en-CA" dirty="0"/>
              </a:p>
              <a:p>
                <a:pPr lvl="2"/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5114925" y="5276850"/>
            <a:ext cx="981075" cy="3810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96000" y="5092184"/>
            <a:ext cx="2595582" cy="36933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CA" dirty="0" smtClean="0">
                <a:latin typeface="CMR10"/>
              </a:rPr>
              <a:t>2D unitary (</a:t>
            </a:r>
            <a:r>
              <a:rPr lang="en-CA" dirty="0">
                <a:latin typeface="CMR10"/>
              </a:rPr>
              <a:t>DFT) matrix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303608" y="5942568"/>
                <a:ext cx="5082225" cy="391646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CA" dirty="0" smtClean="0">
                    <a:latin typeface="CMR10"/>
                  </a:rPr>
                  <a:t>diagonal matrix containing 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08" y="5942568"/>
                <a:ext cx="5082225" cy="391646"/>
              </a:xfrm>
              <a:prstGeom prst="rect">
                <a:avLst/>
              </a:prstGeom>
              <a:blipFill>
                <a:blip r:embed="rId3"/>
                <a:stretch>
                  <a:fillRect l="-834" t="-5797" b="-13043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714875" y="5461516"/>
            <a:ext cx="0" cy="4630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12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Computation 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5524"/>
                <a:ext cx="10515600" cy="5756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C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CA" dirty="0" smtClean="0"/>
              </a:p>
              <a:p>
                <a:pPr marL="0" indent="0">
                  <a:buNone/>
                </a:pPr>
                <a:endParaRPr lang="en-CA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sSubSup>
                                        <m:sSubSupPr>
                                          <m:ctrlPr>
                                            <a:rPr lang="en-CA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CA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sSubSup>
                                        <m:sSubSup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 smtClean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𝑒𝑎𝑠𝑦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CA" dirty="0" smtClean="0"/>
              </a:p>
              <a:p>
                <a:pPr lvl="1"/>
                <a:endParaRPr lang="en-CA" dirty="0"/>
              </a:p>
              <a:p>
                <a:pPr lvl="1"/>
                <a:endParaRPr lang="en-CA" dirty="0" smtClean="0"/>
              </a:p>
              <a:p>
                <a:pPr marL="914400" lvl="2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5524"/>
                <a:ext cx="10515600" cy="5756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514110" y="2674421"/>
            <a:ext cx="1934825" cy="369332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Point-wise division</a:t>
            </a:r>
            <a:endParaRPr lang="en-CA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343526" y="3043753"/>
            <a:ext cx="752474" cy="67099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8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Computation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96156"/>
                <a:ext cx="10515600" cy="5861844"/>
              </a:xfrm>
            </p:spPr>
            <p:txBody>
              <a:bodyPr/>
              <a:lstStyle/>
              <a:p>
                <a:endParaRPr lang="en-CA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sSubSup>
                                        <m:sSubSupPr>
                                          <m:ctrlPr>
                                            <a:rPr lang="en-CA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sSubSup>
                                        <m:sSubSup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mr>
                        </m:m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CA" dirty="0"/>
              </a:p>
              <a:p>
                <a:endParaRPr lang="en-CA" dirty="0" smtClean="0"/>
              </a:p>
              <a:p>
                <a:r>
                  <a:rPr lang="en-CA" dirty="0" smtClean="0"/>
                  <a:t>Compute </a:t>
                </a:r>
                <a:r>
                  <a:rPr lang="en-CA" dirty="0"/>
                  <a:t>the FFT of the </a:t>
                </a:r>
                <a:r>
                  <a:rPr lang="en-CA" dirty="0" smtClean="0"/>
                  <a:t>different channels </a:t>
                </a:r>
                <a:r>
                  <a:rPr lang="en-CA" dirty="0"/>
                  <a:t>of </a:t>
                </a:r>
                <a:r>
                  <a:rPr lang="en-CA" dirty="0" smtClean="0"/>
                  <a:t>Y</a:t>
                </a:r>
              </a:p>
              <a:p>
                <a:r>
                  <a:rPr lang="en-CA" dirty="0"/>
                  <a:t>Compute the FFT of the convolution matrix </a:t>
                </a:r>
                <a:r>
                  <a:rPr lang="en-CA" dirty="0" smtClean="0"/>
                  <a:t>K    (FK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dirty="0" smtClean="0"/>
                  <a:t>F)</a:t>
                </a:r>
              </a:p>
              <a:p>
                <a:r>
                  <a:rPr lang="en-CA" dirty="0"/>
                  <a:t>Pointwise divide each channel by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lang="en-CA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bSup>
                      <m:sSubSupPr>
                        <m:ctrlP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r>
                  <a:rPr lang="en-CA" dirty="0"/>
                  <a:t>Transform the result using the inverse FFT transform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96156"/>
                <a:ext cx="10515600" cy="586184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3295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</a:t>
            </a:r>
            <a:r>
              <a:rPr lang="en-CA" dirty="0" smtClean="0"/>
              <a:t>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4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6269"/>
            <a:ext cx="7810500" cy="38560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57876" y="1547259"/>
            <a:ext cx="1866899" cy="1557892"/>
          </a:xfrm>
          <a:prstGeom prst="rect">
            <a:avLst/>
          </a:prstGeom>
          <a:noFill/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504950" y="5325033"/>
            <a:ext cx="42078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>
                <a:latin typeface="CMR10"/>
              </a:rPr>
              <a:t>TMI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dirty="0"/>
              <a:t>shows large scale </a:t>
            </a:r>
            <a:r>
              <a:rPr lang="en-CA" dirty="0" smtClean="0"/>
              <a:t>geologic features</a:t>
            </a:r>
            <a:endParaRPr lang="en-CA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-262732"/>
            <a:ext cx="10515600" cy="1325563"/>
          </a:xfrm>
        </p:spPr>
        <p:txBody>
          <a:bodyPr/>
          <a:lstStyle/>
          <a:p>
            <a:pPr algn="ctr"/>
            <a:r>
              <a:rPr lang="en-CA" dirty="0" smtClean="0"/>
              <a:t>Study Area</a:t>
            </a:r>
            <a:endParaRPr lang="en-CA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2911279"/>
            <a:ext cx="4286250" cy="3219878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1" idx="3"/>
          </p:cNvCxnSpPr>
          <p:nvPr/>
        </p:nvCxnSpPr>
        <p:spPr>
          <a:xfrm>
            <a:off x="7724775" y="2326205"/>
            <a:ext cx="819150" cy="77894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75</a:t>
            </a:fld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5124450" y="1924050"/>
            <a:ext cx="657225" cy="5619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79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279"/>
            <a:ext cx="4286250" cy="321987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47725" y="0"/>
            <a:ext cx="10515600" cy="1325563"/>
          </a:xfrm>
        </p:spPr>
        <p:txBody>
          <a:bodyPr/>
          <a:lstStyle/>
          <a:p>
            <a:pPr algn="ctr"/>
            <a:r>
              <a:rPr lang="en-CA" dirty="0" smtClean="0"/>
              <a:t>Data pre-processing</a:t>
            </a:r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>
            <a:off x="4476750" y="3057525"/>
            <a:ext cx="2847975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51" y="1768279"/>
            <a:ext cx="4285417" cy="32198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75113" y="2688193"/>
            <a:ext cx="3659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CMR10"/>
              </a:rPr>
              <a:t>computation of vertical derivatives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7835089" y="4988157"/>
            <a:ext cx="406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1VD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CA" dirty="0"/>
              <a:t>reveals detailed </a:t>
            </a:r>
            <a:r>
              <a:rPr lang="en-CA" dirty="0" smtClean="0"/>
              <a:t>geologic features</a:t>
            </a:r>
            <a:endParaRPr lang="en-CA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93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6250" cy="3219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51" y="0"/>
            <a:ext cx="4285417" cy="3219878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5" y="3415647"/>
            <a:ext cx="4580217" cy="3442353"/>
          </a:xfrm>
        </p:spPr>
      </p:pic>
      <p:cxnSp>
        <p:nvCxnSpPr>
          <p:cNvPr id="4" name="Straight Arrow Connector 3"/>
          <p:cNvCxnSpPr>
            <a:stCxn id="7" idx="3"/>
            <a:endCxn id="13" idx="0"/>
          </p:cNvCxnSpPr>
          <p:nvPr/>
        </p:nvCxnSpPr>
        <p:spPr>
          <a:xfrm>
            <a:off x="4286250" y="1609939"/>
            <a:ext cx="1842434" cy="1805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0" idx="1"/>
            <a:endCxn id="13" idx="0"/>
          </p:cNvCxnSpPr>
          <p:nvPr/>
        </p:nvCxnSpPr>
        <p:spPr>
          <a:xfrm flipH="1">
            <a:off x="6128684" y="1609939"/>
            <a:ext cx="1595267" cy="1805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4623316"/>
            <a:ext cx="4216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>
                <a:latin typeface="CMR10"/>
              </a:rPr>
              <a:t>Geological unit map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CA" dirty="0" smtClean="0">
                <a:latin typeface="CMR10"/>
              </a:rPr>
              <a:t>provided </a:t>
            </a:r>
            <a:r>
              <a:rPr lang="en-CA" dirty="0">
                <a:latin typeface="CMR10"/>
              </a:rPr>
              <a:t>by an </a:t>
            </a:r>
            <a:r>
              <a:rPr lang="en-CA" dirty="0" smtClean="0">
                <a:latin typeface="CMR10"/>
              </a:rPr>
              <a:t>expert geologist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638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Data augmentation</a:t>
            </a:r>
            <a:endParaRPr lang="en-CA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658"/>
            <a:ext cx="2703640" cy="1849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2703640" cy="184914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057"/>
            <a:ext cx="2873829" cy="19655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66" y="107309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 image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50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Data augmentation</a:t>
            </a:r>
            <a:endParaRPr lang="en-C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658"/>
            <a:ext cx="2703640" cy="1849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2703640" cy="184914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510653" y="3803892"/>
            <a:ext cx="942975" cy="327212"/>
          </a:xfrm>
          <a:prstGeom prst="rightArrow">
            <a:avLst>
              <a:gd name="adj1" fmla="val 3594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654384" y="357710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MPS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04" y="4980003"/>
            <a:ext cx="2397490" cy="1717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78" y="1327504"/>
            <a:ext cx="2445216" cy="17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595" y="3118658"/>
            <a:ext cx="2502843" cy="1780369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057"/>
            <a:ext cx="2873829" cy="19655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1766" y="107309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 image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4032965" y="1062310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1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6528323" y="1062310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Realization 2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8306963" y="3577106"/>
            <a:ext cx="38274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Tune parameters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CA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CA" dirty="0" smtClean="0"/>
              <a:t>Order of visiting nodes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CA" dirty="0" smtClean="0"/>
              <a:t>Size of template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CA" dirty="0" smtClean="0"/>
              <a:t>Etc.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CA" dirty="0" smtClean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CA" dirty="0" smtClean="0"/>
              <a:t>generate different realizations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altLang="zh-CN" dirty="0" smtClean="0"/>
              <a:t>Realization 1 more similar to TI</a:t>
            </a:r>
            <a:endParaRPr lang="en-CA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39" y="3156482"/>
            <a:ext cx="2270819" cy="17562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804" y="4967803"/>
            <a:ext cx="2288155" cy="17595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47" y="1380601"/>
            <a:ext cx="2260516" cy="17436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06963" y="1616600"/>
            <a:ext cx="265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Geologically feasible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Same spatial continuity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88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1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Motivation</a:t>
            </a:r>
            <a:endParaRPr lang="en-CA" b="1" dirty="0"/>
          </a:p>
        </p:txBody>
      </p:sp>
      <p:sp>
        <p:nvSpPr>
          <p:cNvPr id="5" name="Content Placeholder 4"/>
          <p:cNvSpPr txBox="1">
            <a:spLocks noChangeArrowheads="1"/>
          </p:cNvSpPr>
          <p:nvPr/>
        </p:nvSpPr>
        <p:spPr bwMode="auto">
          <a:xfrm>
            <a:off x="457200" y="928171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	</a:t>
            </a:r>
            <a:r>
              <a:rPr kumimoji="0" lang="en-CA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Can we borrow ideas from other fields to overcome these</a:t>
            </a:r>
            <a:r>
              <a:rPr kumimoji="0" lang="en-CA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limitations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?    Yes!  Use CNNs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in 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semantic segmentation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</a:t>
            </a: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3" y="3160197"/>
            <a:ext cx="7937241" cy="3695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86565"/>
            <a:ext cx="4643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Long, J., </a:t>
            </a:r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Shelhamer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E., &amp; Darrell, T. (2015)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4915946" y="2757436"/>
            <a:ext cx="2816156" cy="369332"/>
          </a:xfrm>
          <a:prstGeom prst="rect">
            <a:avLst/>
          </a:prstGeom>
          <a:ln w="41275">
            <a:noFill/>
          </a:ln>
        </p:spPr>
        <p:txBody>
          <a:bodyPr wrap="square">
            <a:spAutoFit/>
          </a:bodyPr>
          <a:lstStyle/>
          <a:p>
            <a:r>
              <a:rPr lang="en-CA" dirty="0" smtClean="0">
                <a:latin typeface="CMSSI12"/>
              </a:rPr>
              <a:t>Several </a:t>
            </a:r>
            <a:r>
              <a:rPr lang="en-CA" dirty="0" smtClean="0">
                <a:latin typeface="CMSS12"/>
              </a:rPr>
              <a:t>probability </a:t>
            </a:r>
            <a:r>
              <a:rPr lang="en-CA" dirty="0">
                <a:latin typeface="CMSS12"/>
              </a:rPr>
              <a:t>maps</a:t>
            </a:r>
            <a:endParaRPr lang="en-CA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85717" y="3126768"/>
            <a:ext cx="733" cy="120076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06633" y="3467100"/>
            <a:ext cx="725199" cy="36933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Pixel j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0550" y="3848100"/>
            <a:ext cx="714375" cy="11599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686426" y="5017572"/>
            <a:ext cx="1383897" cy="110918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070323" y="5932567"/>
            <a:ext cx="5109091" cy="369332"/>
          </a:xfrm>
          <a:prstGeom prst="rect">
            <a:avLst/>
          </a:prstGeom>
          <a:ln w="444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CA" dirty="0">
                <a:latin typeface="CMR10"/>
              </a:rPr>
              <a:t>the likelihood of a pixel </a:t>
            </a:r>
            <a:r>
              <a:rPr lang="en-CA" dirty="0">
                <a:latin typeface="CMMI10"/>
              </a:rPr>
              <a:t>j </a:t>
            </a:r>
            <a:r>
              <a:rPr lang="en-CA" dirty="0">
                <a:latin typeface="CMR10"/>
              </a:rPr>
              <a:t>belonging to </a:t>
            </a:r>
            <a:r>
              <a:rPr lang="en-CA" dirty="0" smtClean="0">
                <a:latin typeface="CMR10"/>
              </a:rPr>
              <a:t>each class</a:t>
            </a:r>
            <a:endParaRPr lang="en-CA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717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Randomly cropping 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6306"/>
            <a:ext cx="4088191" cy="3609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14550" y="3295650"/>
            <a:ext cx="742950" cy="7056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ight Arrow 5"/>
          <p:cNvSpPr/>
          <p:nvPr/>
        </p:nvSpPr>
        <p:spPr>
          <a:xfrm>
            <a:off x="2857500" y="3438525"/>
            <a:ext cx="2371725" cy="2099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353050" y="3358832"/>
            <a:ext cx="1861985" cy="36933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Training examples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733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" y="-1"/>
            <a:ext cx="7652566" cy="57542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999" y="-6813"/>
            <a:ext cx="4515001" cy="3395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18" y="2986661"/>
            <a:ext cx="5148482" cy="3871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9800" y="5868339"/>
            <a:ext cx="233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 dataset (3000)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1359050" y="9525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64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730448" y="5156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64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55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722349" y="140017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3036769" y="140493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330478" y="140017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ight Arrow 46"/>
          <p:cNvSpPr/>
          <p:nvPr/>
        </p:nvSpPr>
        <p:spPr>
          <a:xfrm>
            <a:off x="2046359" y="228599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ight Arrow 50"/>
          <p:cNvSpPr/>
          <p:nvPr/>
        </p:nvSpPr>
        <p:spPr>
          <a:xfrm>
            <a:off x="3479088" y="2300740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981177" y="2085973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249401" y="2698621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056047" y="3762375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1056046" y="3291744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155800" y="2285999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686247" y="2300740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132187" y="2025156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303265" y="2224324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428707" y="2637804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420841" y="3795710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426809" y="240506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208570" y="876300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891637" y="157481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592771" y="223685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265998" y="140970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130502" y="1420082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960399" y="211993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399" y="2119935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593" y="3271431"/>
                <a:ext cx="2161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𝑟𝑎𝑖𝑛𝑖𝑛𝑔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" y="3271431"/>
                <a:ext cx="216187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5850339" y="134564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164759" y="135040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477596" y="13456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Rectangle 107"/>
          <p:cNvSpPr/>
          <p:nvPr/>
        </p:nvSpPr>
        <p:spPr>
          <a:xfrm>
            <a:off x="4952031" y="1362932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531464" y="2285999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8121913" y="1353371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701346" y="2276438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702" y="-2559050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633923" y="-479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Training </a:t>
            </a:r>
            <a:endParaRPr lang="en-CA" b="1" dirty="0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9559086" y="3451201"/>
            <a:ext cx="1928813" cy="1589135"/>
          </a:xfrm>
          <a:prstGeom prst="bentUpArrow">
            <a:avLst>
              <a:gd name="adj1" fmla="val 10015"/>
              <a:gd name="adj2" fmla="val 18736"/>
              <a:gd name="adj3" fmla="val 30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8686509" y="4391025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eft Arrow 5"/>
          <p:cNvSpPr/>
          <p:nvPr/>
        </p:nvSpPr>
        <p:spPr>
          <a:xfrm>
            <a:off x="5885713" y="4863656"/>
            <a:ext cx="2356624" cy="273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/>
          <p:cNvSpPr txBox="1"/>
          <p:nvPr/>
        </p:nvSpPr>
        <p:spPr>
          <a:xfrm>
            <a:off x="3796741" y="5782118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segmentation</a:t>
            </a:r>
            <a:endParaRPr lang="en-CA" dirty="0"/>
          </a:p>
        </p:txBody>
      </p:sp>
      <p:sp>
        <p:nvSpPr>
          <p:cNvPr id="55" name="Rectangle 54"/>
          <p:cNvSpPr/>
          <p:nvPr/>
        </p:nvSpPr>
        <p:spPr>
          <a:xfrm>
            <a:off x="8231797" y="4160342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231797" y="3812292"/>
            <a:ext cx="20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Segmentation layer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847081" y="5207800"/>
                <a:ext cx="50315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1" y="5207800"/>
                <a:ext cx="503150" cy="390748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258285" y="5324848"/>
            <a:ext cx="3630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softmax 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/>
              <a:t> normalized exponential function</a:t>
            </a:r>
          </a:p>
          <a:p>
            <a:endParaRPr lang="en-CA" dirty="0"/>
          </a:p>
        </p:txBody>
      </p:sp>
      <p:sp>
        <p:nvSpPr>
          <p:cNvPr id="3" name="Left-Right Arrow 2"/>
          <p:cNvSpPr/>
          <p:nvPr/>
        </p:nvSpPr>
        <p:spPr>
          <a:xfrm>
            <a:off x="2011008" y="4767655"/>
            <a:ext cx="1941639" cy="3606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326210" y="5057974"/>
            <a:ext cx="1526893" cy="646331"/>
          </a:xfrm>
          <a:prstGeom prst="rect">
            <a:avLst/>
          </a:prstGeom>
          <a:noFill/>
          <a:ln w="63500">
            <a:noFill/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Cross entropy </a:t>
            </a:r>
          </a:p>
          <a:p>
            <a:r>
              <a:rPr lang="en-CA" dirty="0" smtClean="0"/>
              <a:t>for each pixel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158131" y="5704305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true segmentation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033908" y="4188667"/>
                <a:ext cx="399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08" y="4188667"/>
                <a:ext cx="399788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" y="1330414"/>
            <a:ext cx="1754858" cy="1319545"/>
          </a:xfrm>
          <a:prstGeom prst="rect">
            <a:avLst/>
          </a:prstGeom>
        </p:spPr>
      </p:pic>
      <p:pic>
        <p:nvPicPr>
          <p:cNvPr id="74" name="Content Placeholder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2" y="1998129"/>
            <a:ext cx="1627565" cy="1223827"/>
          </a:xfr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8014"/>
            <a:ext cx="2086812" cy="1569153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3987998" y="399119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187165" y="4131982"/>
            <a:ext cx="4084695" cy="6463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Tune parameters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To be as close as manual segmentation</a:t>
            </a:r>
            <a:endParaRPr lang="en-CA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7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722349" y="1400175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3036769" y="1404936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330478" y="1400175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ight Arrow 46"/>
          <p:cNvSpPr/>
          <p:nvPr/>
        </p:nvSpPr>
        <p:spPr>
          <a:xfrm>
            <a:off x="2046359" y="2285999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ight Arrow 50"/>
          <p:cNvSpPr/>
          <p:nvPr/>
        </p:nvSpPr>
        <p:spPr>
          <a:xfrm>
            <a:off x="3479088" y="2300740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981177" y="2085973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249401" y="2698621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056047" y="3762375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1056046" y="3291744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155800" y="2285999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686247" y="2300740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132187" y="2025156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303265" y="2224324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428707" y="2637804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420841" y="3795710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426809" y="2405062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208570" y="876300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891637" y="1574815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592771" y="2236852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265998" y="140970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130502" y="1420082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10960399" y="211993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399" y="2119935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8593" y="3271431"/>
                <a:ext cx="2161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𝑟𝑎𝑖𝑛𝑖𝑛𝑔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" y="3271431"/>
                <a:ext cx="216187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5850339" y="1345644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164759" y="1350405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477596" y="1345644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Rectangle 107"/>
          <p:cNvSpPr/>
          <p:nvPr/>
        </p:nvSpPr>
        <p:spPr>
          <a:xfrm>
            <a:off x="4952031" y="1362932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531464" y="2285999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8121913" y="1353371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701346" y="2276438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702" y="-2559050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9559086" y="3451201"/>
            <a:ext cx="1928813" cy="1589135"/>
          </a:xfrm>
          <a:prstGeom prst="bentUpArrow">
            <a:avLst>
              <a:gd name="adj1" fmla="val 10015"/>
              <a:gd name="adj2" fmla="val 18736"/>
              <a:gd name="adj3" fmla="val 30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8686509" y="4391025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eft Arrow 5"/>
          <p:cNvSpPr/>
          <p:nvPr/>
        </p:nvSpPr>
        <p:spPr>
          <a:xfrm>
            <a:off x="5885713" y="4863656"/>
            <a:ext cx="2356624" cy="273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/>
          <p:cNvSpPr txBox="1"/>
          <p:nvPr/>
        </p:nvSpPr>
        <p:spPr>
          <a:xfrm>
            <a:off x="3796741" y="5782118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segmentation</a:t>
            </a:r>
            <a:endParaRPr lang="en-CA" dirty="0"/>
          </a:p>
        </p:txBody>
      </p:sp>
      <p:sp>
        <p:nvSpPr>
          <p:cNvPr id="55" name="Rectangle 54"/>
          <p:cNvSpPr/>
          <p:nvPr/>
        </p:nvSpPr>
        <p:spPr>
          <a:xfrm>
            <a:off x="8231797" y="4160342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231797" y="3812292"/>
            <a:ext cx="20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Segmentation layer 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4847081" y="5207800"/>
                <a:ext cx="50315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1" y="5207800"/>
                <a:ext cx="503150" cy="390748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258285" y="5324848"/>
            <a:ext cx="3630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softmax 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/>
              <a:t> normalized exponential function</a:t>
            </a:r>
          </a:p>
          <a:p>
            <a:endParaRPr lang="en-CA" dirty="0"/>
          </a:p>
        </p:txBody>
      </p:sp>
      <p:sp>
        <p:nvSpPr>
          <p:cNvPr id="3" name="Left-Right Arrow 2"/>
          <p:cNvSpPr/>
          <p:nvPr/>
        </p:nvSpPr>
        <p:spPr>
          <a:xfrm>
            <a:off x="2011008" y="4767655"/>
            <a:ext cx="1941639" cy="3606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326210" y="5057974"/>
            <a:ext cx="1526893" cy="646331"/>
          </a:xfrm>
          <a:prstGeom prst="rect">
            <a:avLst/>
          </a:prstGeom>
          <a:noFill/>
          <a:ln w="63500">
            <a:noFill/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Cross entropy </a:t>
            </a:r>
          </a:p>
          <a:p>
            <a:r>
              <a:rPr lang="en-CA" dirty="0" smtClean="0"/>
              <a:t>for each pixel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158131" y="5704305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true segmentation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2033908" y="4188667"/>
                <a:ext cx="399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08" y="4188667"/>
                <a:ext cx="399788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" y="1330414"/>
            <a:ext cx="1754858" cy="1319545"/>
          </a:xfrm>
          <a:prstGeom prst="rect">
            <a:avLst/>
          </a:prstGeom>
        </p:spPr>
      </p:pic>
      <p:pic>
        <p:nvPicPr>
          <p:cNvPr id="74" name="Content Placeholder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2" y="1998129"/>
            <a:ext cx="1627565" cy="1223827"/>
          </a:xfr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8014"/>
            <a:ext cx="2086812" cy="1569153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3987998" y="3991190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187165" y="4131982"/>
            <a:ext cx="4084695" cy="6463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Tune parameters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 smtClean="0"/>
              <a:t>To be as close as manual segmentation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55260" y="1024136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training</a:t>
            </a:r>
            <a:endParaRPr lang="en-CA" dirty="0"/>
          </a:p>
        </p:txBody>
      </p:sp>
      <p:sp>
        <p:nvSpPr>
          <p:cNvPr id="94" name="Rectangle 93"/>
          <p:cNvSpPr/>
          <p:nvPr/>
        </p:nvSpPr>
        <p:spPr>
          <a:xfrm>
            <a:off x="2955454" y="511197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 building </a:t>
            </a:r>
            <a:r>
              <a:rPr lang="en-US" altLang="zh-CN" b="1" dirty="0"/>
              <a:t>block </a:t>
            </a:r>
            <a:endParaRPr lang="en-CA" dirty="0"/>
          </a:p>
        </p:txBody>
      </p:sp>
      <p:sp>
        <p:nvSpPr>
          <p:cNvPr id="95" name="TextBox 94"/>
          <p:cNvSpPr txBox="1"/>
          <p:nvPr/>
        </p:nvSpPr>
        <p:spPr>
          <a:xfrm>
            <a:off x="2556699" y="1013299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96" name="TextBox 95"/>
          <p:cNvSpPr txBox="1"/>
          <p:nvPr/>
        </p:nvSpPr>
        <p:spPr>
          <a:xfrm>
            <a:off x="2934262" y="32857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97" name="TextBox 96"/>
          <p:cNvSpPr txBox="1"/>
          <p:nvPr/>
        </p:nvSpPr>
        <p:spPr>
          <a:xfrm>
            <a:off x="3190923" y="100711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98" name="Rectangle 97"/>
          <p:cNvSpPr/>
          <p:nvPr/>
        </p:nvSpPr>
        <p:spPr>
          <a:xfrm>
            <a:off x="2236563" y="866859"/>
            <a:ext cx="3076575" cy="305752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9689393" y="763453"/>
            <a:ext cx="259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MR10"/>
              </a:rPr>
              <a:t>The output </a:t>
            </a:r>
            <a:r>
              <a:rPr lang="en-CA">
                <a:latin typeface="CMR10"/>
              </a:rPr>
              <a:t>of </a:t>
            </a:r>
            <a:endParaRPr lang="en-CA" smtClean="0">
              <a:latin typeface="CMR10"/>
            </a:endParaRPr>
          </a:p>
          <a:p>
            <a:r>
              <a:rPr lang="en-CA" dirty="0" smtClean="0">
                <a:latin typeface="CMR10"/>
              </a:rPr>
              <a:t>the </a:t>
            </a:r>
            <a:r>
              <a:rPr lang="en-CA" dirty="0">
                <a:latin typeface="CMR10"/>
              </a:rPr>
              <a:t>forward propagation</a:t>
            </a:r>
            <a:endParaRPr lang="en-CA" dirty="0"/>
          </a:p>
        </p:txBody>
      </p:sp>
      <p:sp>
        <p:nvSpPr>
          <p:cNvPr id="100" name="TextBox 99"/>
          <p:cNvSpPr txBox="1"/>
          <p:nvPr/>
        </p:nvSpPr>
        <p:spPr>
          <a:xfrm>
            <a:off x="5684689" y="958768"/>
            <a:ext cx="62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conv</a:t>
            </a:r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6062252" y="3231202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6318913" y="952584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relu</a:t>
            </a:r>
            <a:endParaRPr lang="en-CA" dirty="0"/>
          </a:p>
        </p:txBody>
      </p:sp>
      <p:sp>
        <p:nvSpPr>
          <p:cNvPr id="103" name="TextBox 102"/>
          <p:cNvSpPr txBox="1"/>
          <p:nvPr/>
        </p:nvSpPr>
        <p:spPr>
          <a:xfrm>
            <a:off x="4521820" y="1019413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799627" y="1004043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7030A0"/>
                </a:solidFill>
              </a:rPr>
              <a:t>inverse</a:t>
            </a:r>
            <a:endParaRPr lang="en-C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674000" y="723900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988420" y="728661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282129" y="723900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ight Arrow 46"/>
          <p:cNvSpPr/>
          <p:nvPr/>
        </p:nvSpPr>
        <p:spPr>
          <a:xfrm>
            <a:off x="1998010" y="1609724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/>
          <p:cNvSpPr txBox="1"/>
          <p:nvPr/>
        </p:nvSpPr>
        <p:spPr>
          <a:xfrm>
            <a:off x="2857920" y="26188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51" name="Right Arrow 50"/>
          <p:cNvSpPr/>
          <p:nvPr/>
        </p:nvSpPr>
        <p:spPr>
          <a:xfrm>
            <a:off x="3430739" y="1624465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932828" y="140969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201052" y="2022346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007698" y="3086100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1007697" y="2615469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107451" y="1609724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637898" y="1624465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083838" y="1348881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254916" y="1548049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380358" y="1961529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72492" y="3119435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378460" y="1728787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160221" y="200025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843288" y="89854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544422" y="156057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217649" y="733425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82153" y="743807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912050" y="1443660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050" y="1443660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306121" y="2648807"/>
            <a:ext cx="1490857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Test examples</a:t>
            </a:r>
            <a:endParaRPr lang="en-CA" dirty="0"/>
          </a:p>
        </p:txBody>
      </p:sp>
      <p:sp>
        <p:nvSpPr>
          <p:cNvPr id="86" name="Rectangle 85"/>
          <p:cNvSpPr/>
          <p:nvPr/>
        </p:nvSpPr>
        <p:spPr>
          <a:xfrm>
            <a:off x="5801990" y="669369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116410" y="674130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429247" y="669369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TextBox 91"/>
          <p:cNvSpPr txBox="1"/>
          <p:nvPr/>
        </p:nvSpPr>
        <p:spPr>
          <a:xfrm>
            <a:off x="5985910" y="256436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8" name="Rectangle 107"/>
          <p:cNvSpPr/>
          <p:nvPr/>
        </p:nvSpPr>
        <p:spPr>
          <a:xfrm>
            <a:off x="4903682" y="686657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483115" y="1609724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8073564" y="677096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652997" y="1600163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353" y="-3235325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653083" y="-351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Predicting  </a:t>
            </a:r>
            <a:endParaRPr lang="en-CA" b="1" dirty="0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9510737" y="2774926"/>
            <a:ext cx="1928813" cy="1589135"/>
          </a:xfrm>
          <a:prstGeom prst="bentUpArrow">
            <a:avLst>
              <a:gd name="adj1" fmla="val 10015"/>
              <a:gd name="adj2" fmla="val 18736"/>
              <a:gd name="adj3" fmla="val 30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8638160" y="3714750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eft Arrow 5"/>
          <p:cNvSpPr/>
          <p:nvPr/>
        </p:nvSpPr>
        <p:spPr>
          <a:xfrm>
            <a:off x="5837364" y="4187381"/>
            <a:ext cx="2356624" cy="273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/>
          <p:cNvSpPr txBox="1"/>
          <p:nvPr/>
        </p:nvSpPr>
        <p:spPr>
          <a:xfrm>
            <a:off x="3748392" y="5105843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segmentation</a:t>
            </a:r>
            <a:endParaRPr lang="en-CA" dirty="0"/>
          </a:p>
        </p:txBody>
      </p:sp>
      <p:sp>
        <p:nvSpPr>
          <p:cNvPr id="55" name="Rectangle 54"/>
          <p:cNvSpPr/>
          <p:nvPr/>
        </p:nvSpPr>
        <p:spPr>
          <a:xfrm>
            <a:off x="8183448" y="3484067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183448" y="3136017"/>
            <a:ext cx="20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Segmentation layer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783767" y="3512392"/>
                <a:ext cx="50315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767" y="3512392"/>
                <a:ext cx="503150" cy="390748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209936" y="4648573"/>
            <a:ext cx="3630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softmax 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/>
              <a:t> normalized exponential function</a:t>
            </a:r>
          </a:p>
          <a:p>
            <a:endParaRPr lang="en-CA" dirty="0"/>
          </a:p>
        </p:txBody>
      </p:sp>
      <p:sp>
        <p:nvSpPr>
          <p:cNvPr id="84" name="Rectangle 83"/>
          <p:cNvSpPr/>
          <p:nvPr/>
        </p:nvSpPr>
        <p:spPr>
          <a:xfrm>
            <a:off x="3939649" y="3314915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" y="702260"/>
            <a:ext cx="1765758" cy="1324319"/>
          </a:xfrm>
          <a:prstGeom prst="rect">
            <a:avLst/>
          </a:prstGeom>
        </p:spPr>
      </p:pic>
      <p:pic>
        <p:nvPicPr>
          <p:cNvPr id="83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7" y="1410252"/>
            <a:ext cx="1593633" cy="119522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252" y="3319675"/>
            <a:ext cx="2148020" cy="182274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73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674000" y="723900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988420" y="728661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282129" y="723900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ight Arrow 46"/>
          <p:cNvSpPr/>
          <p:nvPr/>
        </p:nvSpPr>
        <p:spPr>
          <a:xfrm>
            <a:off x="1998010" y="1609724"/>
            <a:ext cx="6858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/>
          <p:cNvSpPr txBox="1"/>
          <p:nvPr/>
        </p:nvSpPr>
        <p:spPr>
          <a:xfrm>
            <a:off x="2857920" y="26188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51" name="Right Arrow 50"/>
          <p:cNvSpPr/>
          <p:nvPr/>
        </p:nvSpPr>
        <p:spPr>
          <a:xfrm>
            <a:off x="3430739" y="1624465"/>
            <a:ext cx="508910" cy="19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lowchart: Or 57"/>
          <p:cNvSpPr/>
          <p:nvPr/>
        </p:nvSpPr>
        <p:spPr>
          <a:xfrm>
            <a:off x="3932828" y="1409698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>
            <a:endCxn id="58" idx="4"/>
          </p:cNvCxnSpPr>
          <p:nvPr/>
        </p:nvCxnSpPr>
        <p:spPr>
          <a:xfrm flipV="1">
            <a:off x="4201052" y="2022346"/>
            <a:ext cx="0" cy="10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007698" y="3086100"/>
            <a:ext cx="3193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6" idx="2"/>
          </p:cNvCxnSpPr>
          <p:nvPr/>
        </p:nvCxnSpPr>
        <p:spPr>
          <a:xfrm flipV="1">
            <a:off x="1007697" y="2615469"/>
            <a:ext cx="21838" cy="47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5107451" y="1609724"/>
            <a:ext cx="733943" cy="16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ight Arrow 62"/>
          <p:cNvSpPr/>
          <p:nvPr/>
        </p:nvSpPr>
        <p:spPr>
          <a:xfrm>
            <a:off x="6637898" y="1624465"/>
            <a:ext cx="469014" cy="14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lowchart: Or 63"/>
          <p:cNvSpPr/>
          <p:nvPr/>
        </p:nvSpPr>
        <p:spPr>
          <a:xfrm>
            <a:off x="7083838" y="1348881"/>
            <a:ext cx="536448" cy="612648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ight Arrow 64"/>
          <p:cNvSpPr/>
          <p:nvPr/>
        </p:nvSpPr>
        <p:spPr>
          <a:xfrm>
            <a:off x="8254916" y="1548049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380358" y="1961529"/>
            <a:ext cx="0" cy="114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72492" y="3119435"/>
            <a:ext cx="2007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378460" y="1728787"/>
            <a:ext cx="5904" cy="139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160221" y="200025"/>
            <a:ext cx="3076575" cy="305752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/>
          <p:cNvSpPr txBox="1"/>
          <p:nvPr/>
        </p:nvSpPr>
        <p:spPr>
          <a:xfrm>
            <a:off x="8843288" y="89854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/>
              <a:t>…</a:t>
            </a:r>
            <a:endParaRPr lang="en-CA" sz="6600" dirty="0"/>
          </a:p>
        </p:txBody>
      </p:sp>
      <p:sp>
        <p:nvSpPr>
          <p:cNvPr id="72" name="Right Arrow 71"/>
          <p:cNvSpPr/>
          <p:nvPr/>
        </p:nvSpPr>
        <p:spPr>
          <a:xfrm>
            <a:off x="9544422" y="1560577"/>
            <a:ext cx="673227" cy="214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10217649" y="733425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82153" y="743807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912050" y="1443660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050" y="1443660"/>
                <a:ext cx="47923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306121" y="2648807"/>
            <a:ext cx="1490857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Test examples</a:t>
            </a:r>
            <a:endParaRPr lang="en-CA" dirty="0"/>
          </a:p>
        </p:txBody>
      </p:sp>
      <p:sp>
        <p:nvSpPr>
          <p:cNvPr id="86" name="Rectangle 85"/>
          <p:cNvSpPr/>
          <p:nvPr/>
        </p:nvSpPr>
        <p:spPr>
          <a:xfrm>
            <a:off x="5801990" y="669369"/>
            <a:ext cx="215784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6116410" y="674130"/>
            <a:ext cx="195073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6429247" y="669369"/>
            <a:ext cx="232380" cy="197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TextBox 91"/>
          <p:cNvSpPr txBox="1"/>
          <p:nvPr/>
        </p:nvSpPr>
        <p:spPr>
          <a:xfrm>
            <a:off x="5985910" y="256436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BN</a:t>
            </a:r>
            <a:endParaRPr lang="en-CA" dirty="0"/>
          </a:p>
        </p:txBody>
      </p:sp>
      <p:sp>
        <p:nvSpPr>
          <p:cNvPr id="108" name="Rectangle 107"/>
          <p:cNvSpPr/>
          <p:nvPr/>
        </p:nvSpPr>
        <p:spPr>
          <a:xfrm>
            <a:off x="4903682" y="686657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ight Arrow 108"/>
          <p:cNvSpPr/>
          <p:nvPr/>
        </p:nvSpPr>
        <p:spPr>
          <a:xfrm>
            <a:off x="4483115" y="1609724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8073564" y="677096"/>
            <a:ext cx="195073" cy="1962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ight Arrow 111"/>
          <p:cNvSpPr/>
          <p:nvPr/>
        </p:nvSpPr>
        <p:spPr>
          <a:xfrm>
            <a:off x="7652997" y="1600163"/>
            <a:ext cx="442135" cy="18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353" y="-3235325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9510737" y="2774926"/>
            <a:ext cx="1928813" cy="1589135"/>
          </a:xfrm>
          <a:prstGeom prst="bentUpArrow">
            <a:avLst>
              <a:gd name="adj1" fmla="val 10015"/>
              <a:gd name="adj2" fmla="val 18736"/>
              <a:gd name="adj3" fmla="val 30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8638160" y="3714750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eft Arrow 5"/>
          <p:cNvSpPr/>
          <p:nvPr/>
        </p:nvSpPr>
        <p:spPr>
          <a:xfrm>
            <a:off x="5837364" y="4187381"/>
            <a:ext cx="2356624" cy="273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/>
          <p:cNvSpPr txBox="1"/>
          <p:nvPr/>
        </p:nvSpPr>
        <p:spPr>
          <a:xfrm>
            <a:off x="3748392" y="5105843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segmentation</a:t>
            </a:r>
            <a:endParaRPr lang="en-CA" dirty="0"/>
          </a:p>
        </p:txBody>
      </p:sp>
      <p:sp>
        <p:nvSpPr>
          <p:cNvPr id="55" name="Rectangle 54"/>
          <p:cNvSpPr/>
          <p:nvPr/>
        </p:nvSpPr>
        <p:spPr>
          <a:xfrm>
            <a:off x="8183448" y="3484067"/>
            <a:ext cx="2023661" cy="1805358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183448" y="3136017"/>
            <a:ext cx="20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Segmentation layer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783767" y="3512392"/>
                <a:ext cx="50315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767" y="3512392"/>
                <a:ext cx="503150" cy="390748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209936" y="4648573"/>
            <a:ext cx="3630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softmax 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/>
              <a:t> normalized exponential function</a:t>
            </a:r>
          </a:p>
          <a:p>
            <a:endParaRPr lang="en-CA" dirty="0"/>
          </a:p>
        </p:txBody>
      </p:sp>
      <p:sp>
        <p:nvSpPr>
          <p:cNvPr id="84" name="Rectangle 83"/>
          <p:cNvSpPr/>
          <p:nvPr/>
        </p:nvSpPr>
        <p:spPr>
          <a:xfrm>
            <a:off x="3939649" y="3314915"/>
            <a:ext cx="1894764" cy="1871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" y="702260"/>
            <a:ext cx="1765758" cy="1324319"/>
          </a:xfrm>
          <a:prstGeom prst="rect">
            <a:avLst/>
          </a:prstGeom>
        </p:spPr>
      </p:pic>
      <p:pic>
        <p:nvPicPr>
          <p:cNvPr id="83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7" y="1410252"/>
            <a:ext cx="1593633" cy="119522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252" y="3319675"/>
            <a:ext cx="2148020" cy="182274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85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74740" y="409128"/>
            <a:ext cx="11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29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85740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-13854"/>
            <a:ext cx="4817096" cy="361282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36" y="-27268"/>
            <a:ext cx="4843545" cy="36326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36" y="3223671"/>
            <a:ext cx="4845772" cy="363432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3223671"/>
            <a:ext cx="4845772" cy="3634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072" y="1451557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manual segmentation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27083" y="4856169"/>
            <a:ext cx="27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</a:t>
            </a:r>
            <a:r>
              <a:rPr lang="en-CA" dirty="0" smtClean="0"/>
              <a:t>utomatically segmentation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9326881" y="6394450"/>
            <a:ext cx="2743200" cy="365125"/>
          </a:xfrm>
        </p:spPr>
        <p:txBody>
          <a:bodyPr/>
          <a:lstStyle/>
          <a:p>
            <a:fld id="{1FFB0CF5-0CD8-4FBA-ABEC-4B7ADB88A4CC}" type="slidenum">
              <a:rPr lang="en-CA" smtClean="0"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157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-13854"/>
            <a:ext cx="4817096" cy="361282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36" y="-27268"/>
            <a:ext cx="4843545" cy="36326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36" y="3223671"/>
            <a:ext cx="4845772" cy="363432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3223671"/>
            <a:ext cx="4845772" cy="3634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8014" y="3122095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manual segmentation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021558" y="6488668"/>
            <a:ext cx="27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</a:t>
            </a:r>
            <a:r>
              <a:rPr lang="en-CA" dirty="0" smtClean="0"/>
              <a:t>utomatically segmentation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9326881" y="6394450"/>
            <a:ext cx="2743200" cy="365125"/>
          </a:xfrm>
        </p:spPr>
        <p:txBody>
          <a:bodyPr/>
          <a:lstStyle/>
          <a:p>
            <a:fld id="{1FFB0CF5-0CD8-4FBA-ABEC-4B7ADB88A4CC}" type="slidenum">
              <a:rPr lang="en-CA" smtClean="0"/>
              <a:t>88</a:t>
            </a:fld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8979278" y="3122095"/>
            <a:ext cx="184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Test patches: 1VD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8979278" y="6522534"/>
            <a:ext cx="18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Test patches: TMI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807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-13854"/>
            <a:ext cx="4817096" cy="361282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36" y="-27268"/>
            <a:ext cx="4843545" cy="36326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36" y="3223671"/>
            <a:ext cx="4845772" cy="363432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3223671"/>
            <a:ext cx="4845772" cy="3634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072" y="1451557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manual segmentation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27083" y="4856169"/>
            <a:ext cx="27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</a:t>
            </a:r>
            <a:r>
              <a:rPr lang="en-CA" dirty="0" smtClean="0"/>
              <a:t>utomatically segmentation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3219450" y="800100"/>
            <a:ext cx="800100" cy="5810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7686675" y="809625"/>
            <a:ext cx="857250" cy="5334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219450" y="4038600"/>
            <a:ext cx="800100" cy="561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28775" y="952500"/>
            <a:ext cx="2028825" cy="1905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8617" y="583168"/>
            <a:ext cx="102784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Biased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327082" y="3605392"/>
            <a:ext cx="1663643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2. Noisy results</a:t>
            </a:r>
            <a:endParaRPr lang="en-CA" dirty="0"/>
          </a:p>
        </p:txBody>
      </p:sp>
      <p:cxnSp>
        <p:nvCxnSpPr>
          <p:cNvPr id="18" name="Straight Arrow Connector 17"/>
          <p:cNvCxnSpPr>
            <a:stCxn id="16" idx="2"/>
            <a:endCxn id="10" idx="0"/>
          </p:cNvCxnSpPr>
          <p:nvPr/>
        </p:nvCxnSpPr>
        <p:spPr>
          <a:xfrm>
            <a:off x="1158904" y="3974724"/>
            <a:ext cx="565902" cy="88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9326881" y="6346825"/>
            <a:ext cx="2743200" cy="365125"/>
          </a:xfrm>
        </p:spPr>
        <p:txBody>
          <a:bodyPr/>
          <a:lstStyle/>
          <a:p>
            <a:fld id="{1FFB0CF5-0CD8-4FBA-ABEC-4B7ADB88A4CC}" type="slidenum">
              <a:rPr lang="en-CA" smtClean="0"/>
              <a:t>89</a:t>
            </a:fld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243620" y="5447938"/>
            <a:ext cx="2770310" cy="36933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7 </a:t>
            </a:r>
            <a:r>
              <a:rPr lang="en-US" altLang="zh-CN" dirty="0" smtClean="0"/>
              <a:t>seconds for 200 examples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43620" y="2272418"/>
            <a:ext cx="1117614" cy="36933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/>
              <a:t>Long time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02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1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/>
              <a:t>Motivation</a:t>
            </a:r>
            <a:endParaRPr lang="en-CA" b="1" dirty="0"/>
          </a:p>
        </p:txBody>
      </p:sp>
      <p:sp>
        <p:nvSpPr>
          <p:cNvPr id="5" name="Content Placeholder 4"/>
          <p:cNvSpPr txBox="1">
            <a:spLocks noChangeArrowheads="1"/>
          </p:cNvSpPr>
          <p:nvPr/>
        </p:nvSpPr>
        <p:spPr bwMode="auto">
          <a:xfrm>
            <a:off x="457200" y="928171"/>
            <a:ext cx="10896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cs typeface="+mn-cs"/>
                <a:sym typeface="Arial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Question addressed:</a:t>
            </a:r>
          </a:p>
          <a:p>
            <a:pPr marL="0" lvl="0" indent="0">
              <a:buNone/>
            </a:pP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	</a:t>
            </a:r>
            <a:r>
              <a:rPr kumimoji="0" lang="en-CA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Can we borrow ideas from other fields to overcome these</a:t>
            </a:r>
            <a:r>
              <a:rPr kumimoji="0" lang="en-CA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limitations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?    Yes!  Use CNNs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in </a:t>
            </a:r>
            <a:r>
              <a:rPr kumimoji="0" lang="en-US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semantic segmentation</a:t>
            </a:r>
            <a:r>
              <a:rPr kumimoji="0" lang="en-U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/>
                <a:sym typeface="Arial" panose="020B0604020202020204" pitchFamily="34" charset="0"/>
              </a:rPr>
              <a:t> </a:t>
            </a: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3" y="3160197"/>
            <a:ext cx="7937241" cy="3695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86565"/>
            <a:ext cx="4643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Long, J., </a:t>
            </a:r>
            <a:r>
              <a:rPr lang="en-CA" dirty="0" err="1">
                <a:solidFill>
                  <a:srgbClr val="222222"/>
                </a:solidFill>
                <a:latin typeface="Arial" panose="020B0604020202020204" pitchFamily="34" charset="0"/>
              </a:rPr>
              <a:t>Shelhamer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E., &amp; Darrell, T. (2015)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3369250"/>
            <a:ext cx="159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Natural images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4915946" y="2757436"/>
            <a:ext cx="2816156" cy="369332"/>
          </a:xfrm>
          <a:prstGeom prst="rect">
            <a:avLst/>
          </a:prstGeom>
          <a:ln w="412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latin typeface="CMSSI12"/>
              </a:rPr>
              <a:t>Several </a:t>
            </a:r>
            <a:r>
              <a:rPr lang="en-CA" dirty="0" smtClean="0">
                <a:solidFill>
                  <a:srgbClr val="FF0000"/>
                </a:solidFill>
                <a:latin typeface="CMSS12"/>
              </a:rPr>
              <a:t>probability </a:t>
            </a:r>
            <a:r>
              <a:rPr lang="en-CA" dirty="0">
                <a:solidFill>
                  <a:srgbClr val="FF0000"/>
                </a:solidFill>
                <a:latin typeface="CMSS12"/>
              </a:rPr>
              <a:t>maps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85717" y="3126768"/>
            <a:ext cx="733" cy="12007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924800" y="3830141"/>
            <a:ext cx="4114798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800" b="1" dirty="0" smtClean="0">
                <a:solidFill>
                  <a:prstClr val="black"/>
                </a:solidFill>
              </a:rPr>
              <a:t>Advantages </a:t>
            </a:r>
            <a:endParaRPr lang="en-CA" sz="2800" b="1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CA" sz="2400" dirty="0" smtClean="0">
                <a:solidFill>
                  <a:prstClr val="black"/>
                </a:solidFill>
              </a:rPr>
              <a:t>automatically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CA" sz="2400" dirty="0" smtClean="0">
                <a:solidFill>
                  <a:prstClr val="black"/>
                </a:solidFill>
              </a:rPr>
              <a:t>no </a:t>
            </a:r>
            <a:r>
              <a:rPr lang="en-CA" sz="2400" dirty="0">
                <a:solidFill>
                  <a:prstClr val="black"/>
                </a:solidFill>
              </a:rPr>
              <a:t>experience </a:t>
            </a:r>
            <a:r>
              <a:rPr lang="en-CA" sz="2400" dirty="0" smtClean="0">
                <a:solidFill>
                  <a:prstClr val="black"/>
                </a:solidFill>
              </a:rPr>
              <a:t>required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CA" sz="2400" dirty="0" smtClean="0">
                <a:solidFill>
                  <a:prstClr val="black"/>
                </a:solidFill>
              </a:rPr>
              <a:t>Fast, without </a:t>
            </a:r>
            <a:r>
              <a:rPr lang="en-CA" sz="2400" dirty="0">
                <a:solidFill>
                  <a:prstClr val="black"/>
                </a:solidFill>
              </a:rPr>
              <a:t>effort</a:t>
            </a:r>
            <a:r>
              <a:rPr lang="en-CA" sz="24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91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Summary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propose a solution to the problem of </a:t>
            </a:r>
            <a:r>
              <a:rPr lang="en-CA" dirty="0" smtClean="0"/>
              <a:t>insufficient </a:t>
            </a:r>
            <a:r>
              <a:rPr lang="en-CA" dirty="0"/>
              <a:t>annotated magnetic data </a:t>
            </a:r>
            <a:r>
              <a:rPr lang="en-CA" dirty="0" smtClean="0"/>
              <a:t>based on </a:t>
            </a:r>
            <a:r>
              <a:rPr lang="en-CA" dirty="0" smtClean="0">
                <a:solidFill>
                  <a:srgbClr val="FF0000"/>
                </a:solidFill>
              </a:rPr>
              <a:t>MPS</a:t>
            </a:r>
          </a:p>
          <a:p>
            <a:endParaRPr lang="en-CA" dirty="0"/>
          </a:p>
          <a:p>
            <a:pPr lvl="1"/>
            <a:r>
              <a:rPr lang="en-CA" dirty="0"/>
              <a:t>generated realizations are </a:t>
            </a:r>
            <a:r>
              <a:rPr lang="en-CA" dirty="0">
                <a:solidFill>
                  <a:srgbClr val="FF0000"/>
                </a:solidFill>
              </a:rPr>
              <a:t>geologically realistic </a:t>
            </a:r>
            <a:r>
              <a:rPr lang="en-CA" dirty="0"/>
              <a:t>and share </a:t>
            </a:r>
            <a:r>
              <a:rPr lang="en-CA" dirty="0" smtClean="0">
                <a:solidFill>
                  <a:srgbClr val="FF0000"/>
                </a:solidFill>
              </a:rPr>
              <a:t>the similar </a:t>
            </a:r>
            <a:r>
              <a:rPr lang="en-CA" dirty="0">
                <a:solidFill>
                  <a:srgbClr val="FF0000"/>
                </a:solidFill>
              </a:rPr>
              <a:t>spatial continuity</a:t>
            </a:r>
            <a:r>
              <a:rPr lang="en-CA" dirty="0"/>
              <a:t> with the original data</a:t>
            </a:r>
            <a:endParaRPr lang="en-CA" dirty="0" smtClean="0"/>
          </a:p>
          <a:p>
            <a:endParaRPr lang="en-CA" dirty="0"/>
          </a:p>
          <a:p>
            <a:r>
              <a:rPr lang="en-CA" dirty="0"/>
              <a:t>propose </a:t>
            </a:r>
            <a:r>
              <a:rPr lang="en-CA" dirty="0" smtClean="0"/>
              <a:t>a new </a:t>
            </a:r>
            <a:r>
              <a:rPr lang="en-CA" dirty="0"/>
              <a:t>neural network architecture called </a:t>
            </a:r>
            <a:r>
              <a:rPr lang="en-CA" dirty="0" err="1">
                <a:solidFill>
                  <a:srgbClr val="FF0000"/>
                </a:solidFill>
              </a:rPr>
              <a:t>iCNN</a:t>
            </a:r>
            <a:r>
              <a:rPr lang="en-CA" dirty="0"/>
              <a:t> to automatically segment magnetic </a:t>
            </a:r>
            <a:r>
              <a:rPr lang="en-CA" dirty="0" smtClean="0"/>
              <a:t>data</a:t>
            </a:r>
          </a:p>
          <a:p>
            <a:endParaRPr lang="en-CA" dirty="0"/>
          </a:p>
          <a:p>
            <a:r>
              <a:rPr lang="en-CA" dirty="0"/>
              <a:t>our method is capable of superseding human segmentation in some </a:t>
            </a:r>
            <a:r>
              <a:rPr lang="en-CA" dirty="0" smtClean="0"/>
              <a:t>aspects due </a:t>
            </a:r>
            <a:r>
              <a:rPr lang="en-CA" dirty="0"/>
              <a:t>to </a:t>
            </a:r>
            <a:r>
              <a:rPr lang="en-CA" dirty="0" smtClean="0"/>
              <a:t>computational </a:t>
            </a:r>
            <a:r>
              <a:rPr lang="en-CA" dirty="0"/>
              <a:t>e</a:t>
            </a:r>
            <a:r>
              <a:rPr lang="en-CA" dirty="0" smtClean="0"/>
              <a:t>fficiency </a:t>
            </a:r>
            <a:r>
              <a:rPr lang="en-CA" dirty="0"/>
              <a:t>and its ability to identify the </a:t>
            </a:r>
            <a:r>
              <a:rPr lang="en-CA" dirty="0" smtClean="0"/>
              <a:t>geological </a:t>
            </a:r>
            <a:r>
              <a:rPr lang="en-CA" dirty="0"/>
              <a:t>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0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8660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Thank you!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297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25" y="-17721"/>
            <a:ext cx="8079949" cy="6075621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709612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Show largest 12 classes!</a:t>
            </a:r>
          </a:p>
          <a:p>
            <a:endParaRPr lang="en-CA" dirty="0" smtClean="0"/>
          </a:p>
          <a:p>
            <a:r>
              <a:rPr lang="en-CA" dirty="0" smtClean="0"/>
              <a:t>Combine these 12 classes</a:t>
            </a:r>
          </a:p>
          <a:p>
            <a:r>
              <a:rPr lang="en-CA" dirty="0" smtClean="0"/>
              <a:t>Into 4 classes visually!</a:t>
            </a:r>
          </a:p>
          <a:p>
            <a:endParaRPr lang="en-CA" dirty="0" smtClean="0"/>
          </a:p>
          <a:p>
            <a:r>
              <a:rPr lang="en-CA" dirty="0" smtClean="0"/>
              <a:t>Class 1 (43.29%): 86, 88, 106, 65, 169</a:t>
            </a:r>
          </a:p>
          <a:p>
            <a:r>
              <a:rPr lang="en-CA" dirty="0"/>
              <a:t>Class 2 (11.56%): </a:t>
            </a:r>
            <a:r>
              <a:rPr lang="en-CA" dirty="0" smtClean="0"/>
              <a:t>195</a:t>
            </a:r>
          </a:p>
          <a:p>
            <a:r>
              <a:rPr lang="en-CA" dirty="0" smtClean="0"/>
              <a:t>Class 3 (19.40%): 104, 94 </a:t>
            </a:r>
          </a:p>
          <a:p>
            <a:r>
              <a:rPr lang="en-CA" dirty="0" smtClean="0"/>
              <a:t>(between channels)</a:t>
            </a:r>
          </a:p>
          <a:p>
            <a:r>
              <a:rPr lang="en-CA" dirty="0" smtClean="0"/>
              <a:t>Class 4 </a:t>
            </a:r>
            <a:r>
              <a:rPr lang="en-CA" dirty="0"/>
              <a:t>(11.26%): 168, 60, </a:t>
            </a:r>
            <a:r>
              <a:rPr lang="en-CA" dirty="0" smtClean="0"/>
              <a:t>182 </a:t>
            </a:r>
          </a:p>
          <a:p>
            <a:r>
              <a:rPr lang="en-CA" dirty="0" smtClean="0"/>
              <a:t>(channels)</a:t>
            </a:r>
          </a:p>
          <a:p>
            <a:endParaRPr lang="en-US" dirty="0" smtClean="0"/>
          </a:p>
          <a:p>
            <a:r>
              <a:rPr lang="en-US" dirty="0" smtClean="0"/>
              <a:t>86: granodiorite (weak to moderate magnetic)</a:t>
            </a:r>
          </a:p>
          <a:p>
            <a:r>
              <a:rPr lang="en-US" dirty="0" smtClean="0"/>
              <a:t>104: sediments (weak)</a:t>
            </a:r>
          </a:p>
          <a:p>
            <a:r>
              <a:rPr lang="en-US" dirty="0" smtClean="0"/>
              <a:t>195: </a:t>
            </a:r>
            <a:r>
              <a:rPr lang="en-US" dirty="0" err="1" smtClean="0"/>
              <a:t>Tonalite</a:t>
            </a:r>
            <a:r>
              <a:rPr lang="en-US" dirty="0" smtClean="0"/>
              <a:t> (weak to moderate)</a:t>
            </a:r>
          </a:p>
          <a:p>
            <a:r>
              <a:rPr lang="en-US" dirty="0" smtClean="0"/>
              <a:t>88:  </a:t>
            </a:r>
            <a:r>
              <a:rPr lang="en-US" dirty="0" smtClean="0">
                <a:solidFill>
                  <a:srgbClr val="FF0000"/>
                </a:solidFill>
              </a:rPr>
              <a:t>Walk lake intrusive complex </a:t>
            </a:r>
            <a:r>
              <a:rPr lang="en-US" dirty="0" smtClean="0"/>
              <a:t>(</a:t>
            </a:r>
            <a:r>
              <a:rPr lang="en-US" dirty="0" err="1" smtClean="0"/>
              <a:t>hightly</a:t>
            </a:r>
            <a:r>
              <a:rPr lang="en-US" dirty="0" smtClean="0"/>
              <a:t> magnetic) </a:t>
            </a:r>
            <a:endParaRPr lang="en-CA" dirty="0"/>
          </a:p>
          <a:p>
            <a:r>
              <a:rPr lang="en-US" dirty="0" smtClean="0"/>
              <a:t>94: </a:t>
            </a:r>
            <a:r>
              <a:rPr lang="en-US" dirty="0" err="1" smtClean="0"/>
              <a:t>volcaniclastic</a:t>
            </a:r>
            <a:r>
              <a:rPr lang="en-US" dirty="0" smtClean="0"/>
              <a:t> (weakly magnetic)</a:t>
            </a:r>
          </a:p>
          <a:p>
            <a:r>
              <a:rPr lang="en-US" dirty="0" smtClean="0"/>
              <a:t>168 : </a:t>
            </a:r>
            <a:r>
              <a:rPr lang="en-US" dirty="0" smtClean="0">
                <a:solidFill>
                  <a:srgbClr val="FF0000"/>
                </a:solidFill>
              </a:rPr>
              <a:t>Komatiite (strongly magnetic, important)</a:t>
            </a:r>
          </a:p>
          <a:p>
            <a:r>
              <a:rPr lang="en-US" dirty="0" smtClean="0"/>
              <a:t>60 : </a:t>
            </a:r>
            <a:r>
              <a:rPr lang="en-US" altLang="zh-CN" dirty="0" smtClean="0">
                <a:solidFill>
                  <a:srgbClr val="FF0000"/>
                </a:solidFill>
              </a:rPr>
              <a:t>Komatiite</a:t>
            </a:r>
          </a:p>
          <a:p>
            <a:r>
              <a:rPr lang="en-US" altLang="zh-CN" dirty="0" smtClean="0"/>
              <a:t>106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like 86</a:t>
            </a:r>
          </a:p>
          <a:p>
            <a:r>
              <a:rPr lang="en-US" altLang="zh-CN" dirty="0" smtClean="0"/>
              <a:t>65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like 86</a:t>
            </a:r>
          </a:p>
          <a:p>
            <a:r>
              <a:rPr lang="en-US" altLang="zh-CN" dirty="0" smtClean="0"/>
              <a:t>182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slightly different 168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basalt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moderate to strong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169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104 sediments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weak to moderate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3914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from geophysical inversion?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geophysical </a:t>
            </a:r>
            <a:r>
              <a:rPr lang="en-US" dirty="0" smtClean="0"/>
              <a:t>inversion</a:t>
            </a:r>
          </a:p>
          <a:p>
            <a:pPr lvl="1"/>
            <a:r>
              <a:rPr lang="en-US" altLang="zh-CN" dirty="0" smtClean="0"/>
              <a:t>Non</a:t>
            </a:r>
            <a:r>
              <a:rPr lang="en-CA" altLang="zh-CN" smtClean="0"/>
              <a:t>-unique solution</a:t>
            </a:r>
            <a:endParaRPr lang="en-US" dirty="0" smtClean="0"/>
          </a:p>
          <a:p>
            <a:pPr lvl="1"/>
            <a:r>
              <a:rPr lang="en-CA" dirty="0"/>
              <a:t>Estimating models of physical property distributions based on geophysical survey </a:t>
            </a:r>
            <a:r>
              <a:rPr lang="en-CA" dirty="0" smtClean="0"/>
              <a:t>data</a:t>
            </a:r>
          </a:p>
          <a:p>
            <a:pPr lvl="1"/>
            <a:r>
              <a:rPr lang="en-US" dirty="0" smtClean="0"/>
              <a:t>Need physical laws to connect these quantities, e.g. Maxwell’s equations</a:t>
            </a:r>
          </a:p>
          <a:p>
            <a:pPr lvl="1"/>
            <a:r>
              <a:rPr lang="en-US" dirty="0" smtClean="0"/>
              <a:t>Need discretization of PDE, sensitivity analysis and optimization</a:t>
            </a:r>
          </a:p>
          <a:p>
            <a:pPr lvl="2"/>
            <a:r>
              <a:rPr lang="en-US" dirty="0" smtClean="0"/>
              <a:t>Not easy</a:t>
            </a:r>
          </a:p>
          <a:p>
            <a:pPr lvl="1"/>
            <a:endParaRPr lang="en-US" dirty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Do not need explicit equations</a:t>
            </a:r>
          </a:p>
          <a:p>
            <a:pPr lvl="1"/>
            <a:r>
              <a:rPr lang="en-US" dirty="0" smtClean="0"/>
              <a:t>Learn the relations directly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0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reduce to pole?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95</a:t>
            </a:fld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410869" y="15001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b="1" dirty="0">
                <a:solidFill>
                  <a:srgbClr val="222222"/>
                </a:solidFill>
                <a:latin typeface="Arial" panose="020B0604020202020204" pitchFamily="34" charset="0"/>
              </a:rPr>
              <a:t>magnetic </a:t>
            </a:r>
            <a:r>
              <a:rPr lang="en-CA" b="1" dirty="0">
                <a:solidFill>
                  <a:srgbClr val="0070C0"/>
                </a:solidFill>
                <a:latin typeface="Arial" panose="020B0604020202020204" pitchFamily="34" charset="0"/>
              </a:rPr>
              <a:t>inclination</a:t>
            </a:r>
            <a:r>
              <a:rPr lang="en-CA" b="1" dirty="0">
                <a:solidFill>
                  <a:srgbClr val="222222"/>
                </a:solidFill>
                <a:latin typeface="Arial" panose="020B0604020202020204" pitchFamily="34" charset="0"/>
              </a:rPr>
              <a:t> is the angle made with the </a:t>
            </a:r>
            <a:r>
              <a:rPr lang="en-CA" b="1" dirty="0">
                <a:solidFill>
                  <a:srgbClr val="00B050"/>
                </a:solidFill>
                <a:latin typeface="Arial" panose="020B0604020202020204" pitchFamily="34" charset="0"/>
              </a:rPr>
              <a:t>horizontal</a:t>
            </a:r>
            <a:r>
              <a:rPr lang="en-CA" b="1" dirty="0">
                <a:solidFill>
                  <a:srgbClr val="222222"/>
                </a:solidFill>
                <a:latin typeface="Arial" panose="020B0604020202020204" pitchFamily="34" charset="0"/>
              </a:rPr>
              <a:t> by the </a:t>
            </a:r>
            <a:r>
              <a:rPr lang="en-CA" b="1" dirty="0">
                <a:solidFill>
                  <a:srgbClr val="FF0000"/>
                </a:solidFill>
                <a:latin typeface="Arial" panose="020B0604020202020204" pitchFamily="34" charset="0"/>
              </a:rPr>
              <a:t>Earth's magnetic field lines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146842" y="2967217"/>
            <a:ext cx="1952625" cy="19431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>
            <a:stCxn id="7" idx="4"/>
          </p:cNvCxnSpPr>
          <p:nvPr/>
        </p:nvCxnSpPr>
        <p:spPr>
          <a:xfrm flipH="1">
            <a:off x="1108868" y="4910317"/>
            <a:ext cx="14287" cy="643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0"/>
          </p:cNvCxnSpPr>
          <p:nvPr/>
        </p:nvCxnSpPr>
        <p:spPr>
          <a:xfrm>
            <a:off x="1108868" y="2297510"/>
            <a:ext cx="14287" cy="669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6282" y="3851342"/>
            <a:ext cx="295460" cy="3182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956282" y="3528178"/>
            <a:ext cx="333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</a:p>
          <a:p>
            <a:r>
              <a:rPr lang="en-US" dirty="0"/>
              <a:t>N</a:t>
            </a:r>
            <a:endParaRPr lang="en-CA" dirty="0"/>
          </a:p>
        </p:txBody>
      </p:sp>
      <p:sp>
        <p:nvSpPr>
          <p:cNvPr id="20" name="Rectangle 19"/>
          <p:cNvSpPr/>
          <p:nvPr/>
        </p:nvSpPr>
        <p:spPr>
          <a:xfrm>
            <a:off x="956282" y="3528178"/>
            <a:ext cx="295460" cy="31829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004219" y="3306434"/>
            <a:ext cx="904688" cy="2894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642268" y="2494141"/>
            <a:ext cx="533400" cy="62865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008605" y="3633082"/>
            <a:ext cx="199072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642268" y="3122791"/>
            <a:ext cx="2124075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34952" y="280846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</a:t>
            </a:r>
            <a:r>
              <a:rPr lang="en-US" baseline="30000" dirty="0" smtClean="0"/>
              <a:t>o</a:t>
            </a:r>
            <a:endParaRPr lang="en-CA" baseline="30000" dirty="0"/>
          </a:p>
        </p:txBody>
      </p:sp>
      <p:sp>
        <p:nvSpPr>
          <p:cNvPr id="34" name="TextBox 33"/>
          <p:cNvSpPr txBox="1"/>
          <p:nvPr/>
        </p:nvSpPr>
        <p:spPr>
          <a:xfrm>
            <a:off x="2503510" y="330643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r>
              <a:rPr lang="en-US" baseline="30000" dirty="0" smtClean="0"/>
              <a:t>o</a:t>
            </a:r>
            <a:endParaRPr lang="en-CA" baseline="30000" dirty="0"/>
          </a:p>
        </p:txBody>
      </p:sp>
      <p:sp>
        <p:nvSpPr>
          <p:cNvPr id="37" name="Right Arrow 36"/>
          <p:cNvSpPr/>
          <p:nvPr/>
        </p:nvSpPr>
        <p:spPr>
          <a:xfrm>
            <a:off x="4276725" y="3440293"/>
            <a:ext cx="3181350" cy="414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5086165" y="3145671"/>
            <a:ext cx="180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reduc</a:t>
            </a:r>
            <a:r>
              <a:rPr lang="en-US" altLang="zh-CN" dirty="0" smtClean="0"/>
              <a:t>tion</a:t>
            </a:r>
            <a:r>
              <a:rPr lang="en-US" dirty="0" smtClean="0"/>
              <a:t> </a:t>
            </a:r>
            <a:r>
              <a:rPr lang="en-US" dirty="0"/>
              <a:t>to pole</a:t>
            </a:r>
            <a:endParaRPr lang="en-CA" dirty="0"/>
          </a:p>
        </p:txBody>
      </p:sp>
      <p:sp>
        <p:nvSpPr>
          <p:cNvPr id="39" name="Flowchart: Connector 38"/>
          <p:cNvSpPr/>
          <p:nvPr/>
        </p:nvSpPr>
        <p:spPr>
          <a:xfrm>
            <a:off x="7998506" y="2967217"/>
            <a:ext cx="1952625" cy="19431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0" name="Straight Arrow Connector 39"/>
          <p:cNvCxnSpPr>
            <a:stCxn id="39" idx="4"/>
          </p:cNvCxnSpPr>
          <p:nvPr/>
        </p:nvCxnSpPr>
        <p:spPr>
          <a:xfrm flipH="1">
            <a:off x="8960532" y="4910317"/>
            <a:ext cx="14287" cy="643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9" idx="0"/>
          </p:cNvCxnSpPr>
          <p:nvPr/>
        </p:nvCxnSpPr>
        <p:spPr>
          <a:xfrm>
            <a:off x="8960532" y="2297510"/>
            <a:ext cx="14287" cy="669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807946" y="3851342"/>
            <a:ext cx="295460" cy="3182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/>
          <p:cNvSpPr txBox="1"/>
          <p:nvPr/>
        </p:nvSpPr>
        <p:spPr>
          <a:xfrm>
            <a:off x="8807946" y="3528178"/>
            <a:ext cx="333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</a:p>
          <a:p>
            <a:r>
              <a:rPr lang="en-US" dirty="0"/>
              <a:t>N</a:t>
            </a:r>
            <a:endParaRPr lang="en-CA" dirty="0"/>
          </a:p>
        </p:txBody>
      </p:sp>
      <p:sp>
        <p:nvSpPr>
          <p:cNvPr id="44" name="Rectangle 43"/>
          <p:cNvSpPr/>
          <p:nvPr/>
        </p:nvSpPr>
        <p:spPr>
          <a:xfrm>
            <a:off x="8807946" y="3528178"/>
            <a:ext cx="295460" cy="31829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9855883" y="3306434"/>
            <a:ext cx="904688" cy="2894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493932" y="2494141"/>
            <a:ext cx="533400" cy="62865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351476" y="3878288"/>
            <a:ext cx="6675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MR10"/>
              </a:rPr>
              <a:t>projects the magnetic data to a </a:t>
            </a:r>
            <a:r>
              <a:rPr lang="en-CA" dirty="0" smtClean="0">
                <a:latin typeface="CMR10"/>
              </a:rPr>
              <a:t>vertical plane</a:t>
            </a:r>
            <a:endParaRPr lang="en-CA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493932" y="2494141"/>
            <a:ext cx="0" cy="6286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855883" y="3306433"/>
            <a:ext cx="0" cy="28943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9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Note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09" y="1463360"/>
            <a:ext cx="10515600" cy="4351338"/>
          </a:xfrm>
        </p:spPr>
        <p:txBody>
          <a:bodyPr/>
          <a:lstStyle/>
          <a:p>
            <a:r>
              <a:rPr lang="en-CA" dirty="0" smtClean="0"/>
              <a:t>Magnetic field</a:t>
            </a:r>
          </a:p>
          <a:p>
            <a:pPr lvl="1"/>
            <a:r>
              <a:rPr lang="en-US" dirty="0" smtClean="0"/>
              <a:t>Vector field</a:t>
            </a:r>
          </a:p>
          <a:p>
            <a:pPr lvl="1"/>
            <a:r>
              <a:rPr lang="en-US" dirty="0" smtClean="0"/>
              <a:t>Intensity and direction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endParaRPr lang="en-CA" dirty="0" smtClean="0"/>
          </a:p>
          <a:p>
            <a:pPr lvl="1"/>
            <a:endParaRPr lang="en-US" dirty="0"/>
          </a:p>
          <a:p>
            <a:r>
              <a:rPr lang="en-CA" dirty="0"/>
              <a:t>the response of a single magnetic cylinder </a:t>
            </a: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   buried </a:t>
            </a:r>
            <a:r>
              <a:rPr lang="en-CA" dirty="0"/>
              <a:t>in </a:t>
            </a:r>
            <a:r>
              <a:rPr lang="en-CA" dirty="0" smtClean="0"/>
              <a:t>a non-magnetic </a:t>
            </a:r>
            <a:r>
              <a:rPr lang="en-CA" dirty="0"/>
              <a:t>background </a:t>
            </a:r>
          </a:p>
          <a:p>
            <a:pPr marL="0" indent="0">
              <a:buNone/>
            </a:pPr>
            <a:r>
              <a:rPr lang="en-CA" dirty="0" smtClean="0"/>
              <a:t>   at </a:t>
            </a:r>
            <a:r>
              <a:rPr lang="en-CA" dirty="0"/>
              <a:t>two latitudes</a:t>
            </a:r>
          </a:p>
          <a:p>
            <a:pPr lvl="1"/>
            <a:endParaRPr lang="en-CA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09" y="1463360"/>
            <a:ext cx="5160841" cy="465597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2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deal with magnetic data obtained </a:t>
            </a:r>
            <a:br>
              <a:rPr lang="en-US" dirty="0" smtClean="0"/>
            </a:br>
            <a:r>
              <a:rPr lang="en-US" dirty="0" smtClean="0"/>
              <a:t>from different height?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Different resolution</a:t>
            </a:r>
            <a:endParaRPr lang="en-US" dirty="0"/>
          </a:p>
          <a:p>
            <a:r>
              <a:rPr lang="en-CA" dirty="0" smtClean="0"/>
              <a:t>To obtain </a:t>
            </a:r>
            <a:r>
              <a:rPr lang="en-CA" dirty="0"/>
              <a:t>similar resolution we use the process of </a:t>
            </a:r>
            <a:r>
              <a:rPr lang="en-CA" dirty="0">
                <a:solidFill>
                  <a:srgbClr val="FF0000"/>
                </a:solidFill>
              </a:rPr>
              <a:t>analytical </a:t>
            </a:r>
            <a:r>
              <a:rPr lang="en-CA" dirty="0" smtClean="0">
                <a:solidFill>
                  <a:srgbClr val="FF0000"/>
                </a:solidFill>
              </a:rPr>
              <a:t>continuation</a:t>
            </a:r>
            <a:r>
              <a:rPr lang="en-CA" dirty="0" smtClean="0"/>
              <a:t> </a:t>
            </a:r>
          </a:p>
          <a:p>
            <a:pPr lvl="1"/>
            <a:r>
              <a:rPr lang="en-US" dirty="0" smtClean="0"/>
              <a:t>Upward continuation</a:t>
            </a:r>
          </a:p>
          <a:p>
            <a:pPr lvl="1"/>
            <a:r>
              <a:rPr lang="en-US" dirty="0" smtClean="0"/>
              <a:t>Downward continuation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uses </a:t>
            </a:r>
            <a:r>
              <a:rPr lang="en-CA" dirty="0"/>
              <a:t>the </a:t>
            </a:r>
            <a:r>
              <a:rPr lang="en-CA" dirty="0" smtClean="0">
                <a:solidFill>
                  <a:srgbClr val="FF0000"/>
                </a:solidFill>
              </a:rPr>
              <a:t>magnetic potential </a:t>
            </a:r>
            <a:r>
              <a:rPr lang="en-CA" dirty="0" smtClean="0"/>
              <a:t>in </a:t>
            </a:r>
            <a:r>
              <a:rPr lang="en-CA" dirty="0"/>
              <a:t>order to transfer the data recorded at one height to a </a:t>
            </a:r>
            <a:r>
              <a:rPr lang="en-CA" dirty="0" smtClean="0"/>
              <a:t>different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05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How to deal with magnetic data obtained </a:t>
            </a:r>
            <a:br>
              <a:rPr lang="en-US" dirty="0" smtClean="0"/>
            </a:br>
            <a:r>
              <a:rPr lang="en-US" dirty="0" smtClean="0"/>
              <a:t>from different height?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98</a:t>
            </a:fld>
            <a:endParaRPr lang="en-CA"/>
          </a:p>
        </p:txBody>
      </p: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533400" y="1600200"/>
            <a:ext cx="4495800" cy="2514600"/>
            <a:chOff x="336" y="960"/>
            <a:chExt cx="2832" cy="1584"/>
          </a:xfrm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112" y="1104"/>
              <a:ext cx="1056" cy="1392"/>
            </a:xfrm>
            <a:custGeom>
              <a:avLst/>
              <a:gdLst>
                <a:gd name="T0" fmla="*/ 0 w 1056"/>
                <a:gd name="T1" fmla="*/ 0 h 1392"/>
                <a:gd name="T2" fmla="*/ 528 w 1056"/>
                <a:gd name="T3" fmla="*/ 240 h 1392"/>
                <a:gd name="T4" fmla="*/ 864 w 1056"/>
                <a:gd name="T5" fmla="*/ 624 h 1392"/>
                <a:gd name="T6" fmla="*/ 1008 w 1056"/>
                <a:gd name="T7" fmla="*/ 1008 h 1392"/>
                <a:gd name="T8" fmla="*/ 1056 w 1056"/>
                <a:gd name="T9" fmla="*/ 1392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392">
                  <a:moveTo>
                    <a:pt x="0" y="0"/>
                  </a:moveTo>
                  <a:cubicBezTo>
                    <a:pt x="192" y="68"/>
                    <a:pt x="384" y="136"/>
                    <a:pt x="528" y="240"/>
                  </a:cubicBezTo>
                  <a:cubicBezTo>
                    <a:pt x="672" y="344"/>
                    <a:pt x="784" y="496"/>
                    <a:pt x="864" y="624"/>
                  </a:cubicBezTo>
                  <a:cubicBezTo>
                    <a:pt x="944" y="752"/>
                    <a:pt x="976" y="880"/>
                    <a:pt x="1008" y="1008"/>
                  </a:cubicBezTo>
                  <a:cubicBezTo>
                    <a:pt x="1040" y="1136"/>
                    <a:pt x="1000" y="1336"/>
                    <a:pt x="1056" y="139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632" y="1200"/>
              <a:ext cx="1248" cy="1344"/>
            </a:xfrm>
            <a:custGeom>
              <a:avLst/>
              <a:gdLst>
                <a:gd name="T0" fmla="*/ 0 w 1056"/>
                <a:gd name="T1" fmla="*/ 0 h 1392"/>
                <a:gd name="T2" fmla="*/ 528 w 1056"/>
                <a:gd name="T3" fmla="*/ 240 h 1392"/>
                <a:gd name="T4" fmla="*/ 864 w 1056"/>
                <a:gd name="T5" fmla="*/ 624 h 1392"/>
                <a:gd name="T6" fmla="*/ 1008 w 1056"/>
                <a:gd name="T7" fmla="*/ 1008 h 1392"/>
                <a:gd name="T8" fmla="*/ 1056 w 1056"/>
                <a:gd name="T9" fmla="*/ 1392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392">
                  <a:moveTo>
                    <a:pt x="0" y="0"/>
                  </a:moveTo>
                  <a:cubicBezTo>
                    <a:pt x="192" y="68"/>
                    <a:pt x="384" y="136"/>
                    <a:pt x="528" y="240"/>
                  </a:cubicBezTo>
                  <a:cubicBezTo>
                    <a:pt x="672" y="344"/>
                    <a:pt x="784" y="496"/>
                    <a:pt x="864" y="624"/>
                  </a:cubicBezTo>
                  <a:cubicBezTo>
                    <a:pt x="944" y="752"/>
                    <a:pt x="976" y="880"/>
                    <a:pt x="1008" y="1008"/>
                  </a:cubicBezTo>
                  <a:cubicBezTo>
                    <a:pt x="1040" y="1136"/>
                    <a:pt x="1000" y="1336"/>
                    <a:pt x="1056" y="139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336" y="960"/>
              <a:ext cx="2304" cy="1584"/>
              <a:chOff x="336" y="960"/>
              <a:chExt cx="2304" cy="1584"/>
            </a:xfrm>
          </p:grpSpPr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816" y="1344"/>
                <a:ext cx="1824" cy="1200"/>
              </a:xfrm>
              <a:custGeom>
                <a:avLst/>
                <a:gdLst>
                  <a:gd name="T0" fmla="*/ 0 w 1824"/>
                  <a:gd name="T1" fmla="*/ 0 h 1200"/>
                  <a:gd name="T2" fmla="*/ 672 w 1824"/>
                  <a:gd name="T3" fmla="*/ 96 h 1200"/>
                  <a:gd name="T4" fmla="*/ 1248 w 1824"/>
                  <a:gd name="T5" fmla="*/ 384 h 1200"/>
                  <a:gd name="T6" fmla="*/ 1632 w 1824"/>
                  <a:gd name="T7" fmla="*/ 768 h 1200"/>
                  <a:gd name="T8" fmla="*/ 1824 w 1824"/>
                  <a:gd name="T9" fmla="*/ 120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4" h="1200">
                    <a:moveTo>
                      <a:pt x="0" y="0"/>
                    </a:moveTo>
                    <a:cubicBezTo>
                      <a:pt x="232" y="16"/>
                      <a:pt x="464" y="32"/>
                      <a:pt x="672" y="96"/>
                    </a:cubicBezTo>
                    <a:cubicBezTo>
                      <a:pt x="880" y="160"/>
                      <a:pt x="1088" y="272"/>
                      <a:pt x="1248" y="384"/>
                    </a:cubicBezTo>
                    <a:cubicBezTo>
                      <a:pt x="1408" y="496"/>
                      <a:pt x="1536" y="632"/>
                      <a:pt x="1632" y="768"/>
                    </a:cubicBezTo>
                    <a:cubicBezTo>
                      <a:pt x="1728" y="904"/>
                      <a:pt x="1768" y="1168"/>
                      <a:pt x="1824" y="120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Text Box 18"/>
              <p:cNvSpPr txBox="1">
                <a:spLocks noChangeArrowheads="1"/>
              </p:cNvSpPr>
              <p:nvPr/>
            </p:nvSpPr>
            <p:spPr bwMode="auto">
              <a:xfrm>
                <a:off x="336" y="960"/>
                <a:ext cx="672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en-US" b="1" dirty="0" smtClean="0">
                    <a:latin typeface="Times New Roman" panose="02020603050405020304" pitchFamily="18" charset="0"/>
                  </a:rPr>
                  <a:t>B: dipole</a:t>
                </a:r>
                <a:endParaRPr lang="en-US" altLang="en-US" b="1" dirty="0"/>
              </a:p>
            </p:txBody>
          </p:sp>
        </p:grpSp>
      </p:grpSp>
      <p:sp>
        <p:nvSpPr>
          <p:cNvPr id="18" name="Rectangle 12"/>
          <p:cNvSpPr>
            <a:spLocks noChangeArrowheads="1"/>
          </p:cNvSpPr>
          <p:nvPr/>
        </p:nvSpPr>
        <p:spPr bwMode="auto">
          <a:xfrm rot="1728049">
            <a:off x="3276600" y="1905000"/>
            <a:ext cx="9906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3018" y="4114800"/>
                <a:ext cx="947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18" y="4114800"/>
                <a:ext cx="947182" cy="276999"/>
              </a:xfrm>
              <a:prstGeom prst="rect">
                <a:avLst/>
              </a:prstGeom>
              <a:blipFill>
                <a:blip r:embed="rId2"/>
                <a:stretch>
                  <a:fillRect l="-5128" r="-5128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46152" y="4562475"/>
                <a:ext cx="2207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52" y="4562475"/>
                <a:ext cx="2207143" cy="276999"/>
              </a:xfrm>
              <a:prstGeom prst="rect">
                <a:avLst/>
              </a:prstGeom>
              <a:blipFill>
                <a:blip r:embed="rId3"/>
                <a:stretch>
                  <a:fillRect l="-2210" t="-2174" r="-1934" b="-326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46151" y="4999037"/>
                <a:ext cx="876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51" y="4999037"/>
                <a:ext cx="876778" cy="276999"/>
              </a:xfrm>
              <a:prstGeom prst="rect">
                <a:avLst/>
              </a:prstGeom>
              <a:blipFill>
                <a:blip r:embed="rId4"/>
                <a:stretch>
                  <a:fillRect l="-6250" t="-4444" r="-5556" b="-8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9472"/>
            <a:ext cx="4713288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0" y="5449685"/>
            <a:ext cx="728107" cy="50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1566068"/>
            <a:ext cx="2895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5979273" y="3039051"/>
            <a:ext cx="6096000" cy="26745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FontTx/>
              <a:buAutoNum type="arabicPeriod"/>
            </a:pPr>
            <a:r>
              <a:rPr lang="en-US" altLang="en-US" dirty="0"/>
              <a:t>Start from a magnetic </a:t>
            </a:r>
            <a:r>
              <a:rPr lang="en-US" altLang="en-US" dirty="0" smtClean="0"/>
              <a:t>map </a:t>
            </a:r>
            <a:r>
              <a:rPr lang="en-US" altLang="en-US" dirty="0"/>
              <a:t>i.e., </a:t>
            </a:r>
            <a:r>
              <a:rPr lang="en-US" altLang="en-US" sz="2000" i="1" dirty="0">
                <a:latin typeface="Times New Roman" panose="02020603050405020304" pitchFamily="18" charset="0"/>
              </a:rPr>
              <a:t>f(</a:t>
            </a:r>
            <a:r>
              <a:rPr lang="en-US" altLang="en-US" sz="2000" i="1" dirty="0" err="1">
                <a:latin typeface="Times New Roman" panose="02020603050405020304" pitchFamily="18" charset="0"/>
              </a:rPr>
              <a:t>x,y</a:t>
            </a:r>
            <a:r>
              <a:rPr lang="en-US" altLang="en-US" sz="2000" i="1" dirty="0">
                <a:latin typeface="Times New Roman" panose="02020603050405020304" pitchFamily="18" charset="0"/>
              </a:rPr>
              <a:t>)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AutoNum type="arabicPeriod"/>
            </a:pPr>
            <a:r>
              <a:rPr lang="en-US" altLang="en-US" dirty="0"/>
              <a:t>Measure the two </a:t>
            </a:r>
            <a:r>
              <a:rPr lang="en-US" altLang="en-US" i="1" dirty="0">
                <a:latin typeface="Times New Roman" panose="02020603050405020304" pitchFamily="18" charset="0"/>
              </a:rPr>
              <a:t>x</a:t>
            </a:r>
            <a:r>
              <a:rPr lang="en-US" altLang="en-US" dirty="0"/>
              <a:t> and </a:t>
            </a:r>
            <a:r>
              <a:rPr lang="en-US" altLang="en-US" i="1" dirty="0">
                <a:latin typeface="Times New Roman" panose="02020603050405020304" pitchFamily="18" charset="0"/>
              </a:rPr>
              <a:t>y </a:t>
            </a:r>
            <a:r>
              <a:rPr lang="en-US" altLang="en-US" dirty="0"/>
              <a:t>second derivatives everywhere on the map </a:t>
            </a:r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AutoNum type="arabicPeriod"/>
            </a:pPr>
            <a:r>
              <a:rPr lang="en-US" altLang="en-US" dirty="0"/>
              <a:t>From Laplace’s equation find the z second derivative, everywhere on the map</a:t>
            </a:r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AutoNum type="arabicPeriod"/>
            </a:pPr>
            <a:r>
              <a:rPr lang="en-US" altLang="en-US" dirty="0"/>
              <a:t>Using the second derivative, extrapolate the current map to a new elevation</a:t>
            </a:r>
          </a:p>
        </p:txBody>
      </p:sp>
    </p:spTree>
    <p:extLst>
      <p:ext uri="{BB962C8B-B14F-4D97-AF65-F5344CB8AC3E}">
        <p14:creationId xmlns:p14="http://schemas.microsoft.com/office/powerpoint/2010/main" val="94029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compute 1VD from </a:t>
            </a:r>
            <a:r>
              <a:rPr lang="en-CA" dirty="0">
                <a:solidFill>
                  <a:srgbClr val="FF0000"/>
                </a:solidFill>
              </a:rPr>
              <a:t>magnetic field </a:t>
            </a:r>
            <a:r>
              <a:rPr lang="en-CA" dirty="0" smtClean="0">
                <a:solidFill>
                  <a:srgbClr val="FF0000"/>
                </a:solidFill>
              </a:rPr>
              <a:t>vector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FF0000"/>
                </a:solidFill>
              </a:rPr>
              <a:t>The </a:t>
            </a:r>
            <a:r>
              <a:rPr lang="en-CA" dirty="0">
                <a:solidFill>
                  <a:srgbClr val="FF0000"/>
                </a:solidFill>
              </a:rPr>
              <a:t>magnetic total field </a:t>
            </a:r>
            <a:r>
              <a:rPr lang="en-CA" dirty="0"/>
              <a:t>is the magnitude, or absolute value, of the </a:t>
            </a:r>
            <a:r>
              <a:rPr lang="en-CA" dirty="0">
                <a:solidFill>
                  <a:srgbClr val="FF0000"/>
                </a:solidFill>
              </a:rPr>
              <a:t>magnetic field </a:t>
            </a:r>
            <a:r>
              <a:rPr lang="en-CA" dirty="0" smtClean="0">
                <a:solidFill>
                  <a:srgbClr val="FF0000"/>
                </a:solidFill>
              </a:rPr>
              <a:t>vector</a:t>
            </a:r>
            <a:r>
              <a:rPr lang="en-CA" dirty="0" smtClean="0"/>
              <a:t>.</a:t>
            </a:r>
          </a:p>
          <a:p>
            <a:r>
              <a:rPr lang="en-CA" dirty="0" smtClean="0"/>
              <a:t>M: magnetic field vector </a:t>
            </a:r>
          </a:p>
          <a:p>
            <a:endParaRPr lang="en-CA" dirty="0"/>
          </a:p>
          <a:p>
            <a:endParaRPr lang="en-CA" dirty="0" smtClean="0"/>
          </a:p>
          <a:p>
            <a:r>
              <a:rPr lang="en-CA" b="1" dirty="0"/>
              <a:t>Total horizontal derivative (THDR)</a:t>
            </a:r>
            <a:r>
              <a:rPr lang="en-CA" dirty="0"/>
              <a:t>: Measures the lateral rate of change of the measured field</a:t>
            </a:r>
            <a:r>
              <a:rPr lang="en-CA" dirty="0" smtClean="0"/>
              <a:t>.</a:t>
            </a:r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0CF5-0CD8-4FBA-ABEC-4B7ADB88A4CC}" type="slidenum">
              <a:rPr lang="en-CA" smtClean="0"/>
              <a:t>99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3133231"/>
            <a:ext cx="2158426" cy="868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7" y="5243513"/>
            <a:ext cx="32670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41078</TotalTime>
  <Words>4427</Words>
  <Application>Microsoft Office PowerPoint</Application>
  <PresentationFormat>Widescreen</PresentationFormat>
  <Paragraphs>1811</Paragraphs>
  <Slides>201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18" baseType="lpstr">
      <vt:lpstr>ArialMT-Bold</vt:lpstr>
      <vt:lpstr>CMBX12</vt:lpstr>
      <vt:lpstr>CMMI10</vt:lpstr>
      <vt:lpstr>CMR10</vt:lpstr>
      <vt:lpstr>CMSS12</vt:lpstr>
      <vt:lpstr>CMSSI12</vt:lpstr>
      <vt:lpstr>等线</vt:lpstr>
      <vt:lpstr>等线 Light</vt:lpstr>
      <vt:lpstr>Arial</vt:lpstr>
      <vt:lpstr>Calibri</vt:lpstr>
      <vt:lpstr>Calibri Light</vt:lpstr>
      <vt:lpstr>Cambria</vt:lpstr>
      <vt:lpstr>Cambria Math</vt:lpstr>
      <vt:lpstr>Courier New</vt:lpstr>
      <vt:lpstr>Times New Roman</vt:lpstr>
      <vt:lpstr>Wingdings</vt:lpstr>
      <vt:lpstr>Office Theme</vt:lpstr>
      <vt:lpstr>Semantic Segmentation for Geophysical Data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Basic ideas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Methods</vt:lpstr>
      <vt:lpstr>Methods</vt:lpstr>
      <vt:lpstr>Data pre-processing</vt:lpstr>
      <vt:lpstr>Data pre-processing</vt:lpstr>
      <vt:lpstr>Data pre-processing</vt:lpstr>
      <vt:lpstr>Methods</vt:lpstr>
      <vt:lpstr>Traditional data augmentation</vt:lpstr>
      <vt:lpstr>Data augmentation</vt:lpstr>
      <vt:lpstr>Data augmentation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PowerPoint Presentation</vt:lpstr>
      <vt:lpstr>Traditional Multi-point geostatistics</vt:lpstr>
      <vt:lpstr>MPS              Data augmentation</vt:lpstr>
      <vt:lpstr>Data augmentation</vt:lpstr>
      <vt:lpstr>Methods</vt:lpstr>
      <vt:lpstr>iCNN</vt:lpstr>
      <vt:lpstr>Resnet vs. iCNN</vt:lpstr>
      <vt:lpstr>Resnet vs. iCNN</vt:lpstr>
      <vt:lpstr>Resnet vs. iCNN</vt:lpstr>
      <vt:lpstr>Resnet vs. iCNN</vt:lpstr>
      <vt:lpstr>Resnet vs. iCNN</vt:lpstr>
      <vt:lpstr>A typical building block of Resnet</vt:lpstr>
      <vt:lpstr>A typical building block of iCNN</vt:lpstr>
      <vt:lpstr>PowerPoint Presentation</vt:lpstr>
      <vt:lpstr>iCNN</vt:lpstr>
      <vt:lpstr>iCNN</vt:lpstr>
      <vt:lpstr>iCNN</vt:lpstr>
      <vt:lpstr>iCNN</vt:lpstr>
      <vt:lpstr>iCNN</vt:lpstr>
      <vt:lpstr>iCNN</vt:lpstr>
      <vt:lpstr>iCNN</vt:lpstr>
      <vt:lpstr>iCNN</vt:lpstr>
      <vt:lpstr>iCNN</vt:lpstr>
      <vt:lpstr>iCNN</vt:lpstr>
      <vt:lpstr>iCNN</vt:lpstr>
      <vt:lpstr>iCNN</vt:lpstr>
      <vt:lpstr>iCNN</vt:lpstr>
      <vt:lpstr>IMEX</vt:lpstr>
      <vt:lpstr>Computation </vt:lpstr>
      <vt:lpstr>Computation </vt:lpstr>
      <vt:lpstr>Computation</vt:lpstr>
      <vt:lpstr>Results</vt:lpstr>
      <vt:lpstr>Study Area</vt:lpstr>
      <vt:lpstr>Data pre-processing</vt:lpstr>
      <vt:lpstr>PowerPoint Presentation</vt:lpstr>
      <vt:lpstr>Data augmentation</vt:lpstr>
      <vt:lpstr>Data augmentation</vt:lpstr>
      <vt:lpstr>Randomly cropping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  <vt:lpstr>Thank you!</vt:lpstr>
      <vt:lpstr>PowerPoint Presentation</vt:lpstr>
      <vt:lpstr>Different from geophysical inversion?</vt:lpstr>
      <vt:lpstr>How to reduce to pole?</vt:lpstr>
      <vt:lpstr>Note</vt:lpstr>
      <vt:lpstr>How to deal with magnetic data obtained  from different height?</vt:lpstr>
      <vt:lpstr>How to deal with magnetic data obtained  from different height?</vt:lpstr>
      <vt:lpstr>How to compute 1VD from magnetic field vector</vt:lpstr>
      <vt:lpstr>Generative approach  vs.  discriminative approach</vt:lpstr>
      <vt:lpstr>U-net</vt:lpstr>
      <vt:lpstr>Pattern formation</vt:lpstr>
      <vt:lpstr>geostatistics</vt:lpstr>
      <vt:lpstr>PowerPoint Presentation</vt:lpstr>
      <vt:lpstr>PowerPoint Presentation</vt:lpstr>
      <vt:lpstr>PowerPoint Presentation</vt:lpstr>
      <vt:lpstr>Note</vt:lpstr>
      <vt:lpstr>PowerPoint Presentation</vt:lpstr>
      <vt:lpstr>PowerPoint Presentation</vt:lpstr>
      <vt:lpstr>PowerPoint Presentation</vt:lpstr>
      <vt:lpstr>Results</vt:lpstr>
      <vt:lpstr>PowerPoint Presentation</vt:lpstr>
      <vt:lpstr>Diffusion-Reaction equation </vt:lpstr>
      <vt:lpstr>PowerPoint Presentation</vt:lpstr>
      <vt:lpstr>PowerPoint Presentation</vt:lpstr>
      <vt:lpstr>PowerPoint Presentation</vt:lpstr>
      <vt:lpstr>PowerPoint Presentation</vt:lpstr>
      <vt:lpstr>Problem setup</vt:lpstr>
      <vt:lpstr>PowerPoint Presentation</vt:lpstr>
      <vt:lpstr>Segmentation layer</vt:lpstr>
      <vt:lpstr>Problem setup</vt:lpstr>
      <vt:lpstr>Data pre-processing</vt:lpstr>
      <vt:lpstr>PowerPoint Presentation</vt:lpstr>
      <vt:lpstr>PowerPoint Presentation</vt:lpstr>
      <vt:lpstr>PowerPoint Presentation</vt:lpstr>
      <vt:lpstr>Challenges</vt:lpstr>
      <vt:lpstr>PowerPoint Presentation</vt:lpstr>
      <vt:lpstr>iCNN</vt:lpstr>
      <vt:lpstr>A typical building block of Resnet</vt:lpstr>
      <vt:lpstr>iCNN</vt:lpstr>
      <vt:lpstr>iCNN</vt:lpstr>
      <vt:lpstr>Resnet </vt:lpstr>
      <vt:lpstr>Forward propagation</vt:lpstr>
      <vt:lpstr>Problem setup</vt:lpstr>
      <vt:lpstr>IMEX</vt:lpstr>
      <vt:lpstr>Resnet</vt:lpstr>
      <vt:lpstr>PowerPoint Presentation</vt:lpstr>
      <vt:lpstr>iCNN</vt:lpstr>
      <vt:lpstr>PowerPoint Presentation</vt:lpstr>
      <vt:lpstr>PowerPoint Presentation</vt:lpstr>
      <vt:lpstr>iCNN</vt:lpstr>
      <vt:lpstr>Forward propagation</vt:lpstr>
      <vt:lpstr>Forward propagation</vt:lpstr>
      <vt:lpstr>Forward propagation</vt:lpstr>
      <vt:lpstr>Forward propagation</vt:lpstr>
      <vt:lpstr>Segmentation layer</vt:lpstr>
      <vt:lpstr>Problem setup</vt:lpstr>
      <vt:lpstr>Results</vt:lpstr>
      <vt:lpstr>PowerPoint Presentation</vt:lpstr>
      <vt:lpstr>PowerPoint Presentation</vt:lpstr>
      <vt:lpstr>Summary</vt:lpstr>
      <vt:lpstr>Research timeline</vt:lpstr>
      <vt:lpstr>Thank you!</vt:lpstr>
      <vt:lpstr>PowerPoint Presentation</vt:lpstr>
      <vt:lpstr>PowerPoint Presentation</vt:lpstr>
      <vt:lpstr>Multi-point geostatistics</vt:lpstr>
      <vt:lpstr>Multi-point geostatistics</vt:lpstr>
      <vt:lpstr>PowerPoint Presentation</vt:lpstr>
      <vt:lpstr>Challenges</vt:lpstr>
      <vt:lpstr>Data complexity</vt:lpstr>
      <vt:lpstr>Basic ideas</vt:lpstr>
      <vt:lpstr>Motivation</vt:lpstr>
      <vt:lpstr>Motivation</vt:lpstr>
      <vt:lpstr>   Current Method</vt:lpstr>
      <vt:lpstr>Borrow methods from machine learning</vt:lpstr>
      <vt:lpstr>Questions</vt:lpstr>
      <vt:lpstr>Challenges</vt:lpstr>
      <vt:lpstr>Challenges</vt:lpstr>
      <vt:lpstr>Challenges</vt:lpstr>
      <vt:lpstr>solution</vt:lpstr>
      <vt:lpstr>Data preprocessing</vt:lpstr>
      <vt:lpstr>Data Augmentation</vt:lpstr>
      <vt:lpstr>Data augmentation</vt:lpstr>
      <vt:lpstr>geostatistics</vt:lpstr>
      <vt:lpstr>geostatistics</vt:lpstr>
      <vt:lpstr>geostatistics</vt:lpstr>
      <vt:lpstr>distance</vt:lpstr>
      <vt:lpstr>nonstationary</vt:lpstr>
      <vt:lpstr>nonstationary</vt:lpstr>
      <vt:lpstr>Data augmentation</vt:lpstr>
      <vt:lpstr>Training</vt:lpstr>
      <vt:lpstr>Mapping function</vt:lpstr>
      <vt:lpstr>resnet</vt:lpstr>
      <vt:lpstr>Resnet with stable properties</vt:lpstr>
      <vt:lpstr>PowerPoint Presentation</vt:lpstr>
      <vt:lpstr>Challenges</vt:lpstr>
      <vt:lpstr>PowerPoint Presentation</vt:lpstr>
      <vt:lpstr>Background</vt:lpstr>
      <vt:lpstr>PowerPoint Presentation</vt:lpstr>
      <vt:lpstr>PowerPoint Presentation</vt:lpstr>
      <vt:lpstr>PowerPoint Presentation</vt:lpstr>
      <vt:lpstr>Data augmentation</vt:lpstr>
      <vt:lpstr>Questions</vt:lpstr>
      <vt:lpstr>Challenges</vt:lpstr>
      <vt:lpstr>Methods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Segmentation for Geophysical Data</dc:title>
  <dc:creator>Xiaojin Tan</dc:creator>
  <cp:lastModifiedBy>Xiaojin Tan</cp:lastModifiedBy>
  <cp:revision>1018</cp:revision>
  <dcterms:created xsi:type="dcterms:W3CDTF">2018-09-07T20:11:07Z</dcterms:created>
  <dcterms:modified xsi:type="dcterms:W3CDTF">2020-07-07T17:25:19Z</dcterms:modified>
</cp:coreProperties>
</file>